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8" r:id="rId1"/>
  </p:sldMasterIdLst>
  <p:notesMasterIdLst>
    <p:notesMasterId r:id="rId30"/>
  </p:notesMasterIdLst>
  <p:handoutMasterIdLst>
    <p:handoutMasterId r:id="rId31"/>
  </p:handoutMasterIdLst>
  <p:sldIdLst>
    <p:sldId id="257" r:id="rId2"/>
    <p:sldId id="568" r:id="rId3"/>
    <p:sldId id="572" r:id="rId4"/>
    <p:sldId id="573" r:id="rId5"/>
    <p:sldId id="574" r:id="rId6"/>
    <p:sldId id="570" r:id="rId7"/>
    <p:sldId id="575" r:id="rId8"/>
    <p:sldId id="565" r:id="rId9"/>
    <p:sldId id="577" r:id="rId10"/>
    <p:sldId id="578" r:id="rId11"/>
    <p:sldId id="579" r:id="rId12"/>
    <p:sldId id="580" r:id="rId13"/>
    <p:sldId id="567" r:id="rId14"/>
    <p:sldId id="581" r:id="rId15"/>
    <p:sldId id="582" r:id="rId16"/>
    <p:sldId id="583" r:id="rId17"/>
    <p:sldId id="584" r:id="rId18"/>
    <p:sldId id="585" r:id="rId19"/>
    <p:sldId id="586" r:id="rId20"/>
    <p:sldId id="587" r:id="rId21"/>
    <p:sldId id="569" r:id="rId22"/>
    <p:sldId id="566" r:id="rId23"/>
    <p:sldId id="571" r:id="rId24"/>
    <p:sldId id="588" r:id="rId25"/>
    <p:sldId id="590" r:id="rId26"/>
    <p:sldId id="589" r:id="rId27"/>
    <p:sldId id="591" r:id="rId28"/>
    <p:sldId id="592" r:id="rId29"/>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1pPr>
    <a:lvl2pPr marL="4572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2pPr>
    <a:lvl3pPr marL="9144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3pPr>
    <a:lvl4pPr marL="13716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4pPr>
    <a:lvl5pPr marL="18288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5pPr>
    <a:lvl6pPr marL="2286000" algn="l" defTabSz="914400" rtl="0" eaLnBrk="1" latinLnBrk="0" hangingPunct="1">
      <a:defRPr sz="2400" kern="1200">
        <a:solidFill>
          <a:schemeClr val="tx1"/>
        </a:solidFill>
        <a:latin typeface="Times" pitchFamily="-107" charset="0"/>
        <a:ea typeface="ＭＳ Ｐゴシック" pitchFamily="-107" charset="-128"/>
        <a:cs typeface="+mn-cs"/>
      </a:defRPr>
    </a:lvl6pPr>
    <a:lvl7pPr marL="2743200" algn="l" defTabSz="914400" rtl="0" eaLnBrk="1" latinLnBrk="0" hangingPunct="1">
      <a:defRPr sz="2400" kern="1200">
        <a:solidFill>
          <a:schemeClr val="tx1"/>
        </a:solidFill>
        <a:latin typeface="Times" pitchFamily="-107" charset="0"/>
        <a:ea typeface="ＭＳ Ｐゴシック" pitchFamily="-107" charset="-128"/>
        <a:cs typeface="+mn-cs"/>
      </a:defRPr>
    </a:lvl7pPr>
    <a:lvl8pPr marL="3200400" algn="l" defTabSz="914400" rtl="0" eaLnBrk="1" latinLnBrk="0" hangingPunct="1">
      <a:defRPr sz="2400" kern="1200">
        <a:solidFill>
          <a:schemeClr val="tx1"/>
        </a:solidFill>
        <a:latin typeface="Times" pitchFamily="-107" charset="0"/>
        <a:ea typeface="ＭＳ Ｐゴシック" pitchFamily="-107" charset="-128"/>
        <a:cs typeface="+mn-cs"/>
      </a:defRPr>
    </a:lvl8pPr>
    <a:lvl9pPr marL="3657600" algn="l" defTabSz="914400" rtl="0" eaLnBrk="1" latinLnBrk="0" hangingPunct="1">
      <a:defRPr sz="2400" kern="1200">
        <a:solidFill>
          <a:schemeClr val="tx1"/>
        </a:solidFill>
        <a:latin typeface="Times" pitchFamily="-107" charset="0"/>
        <a:ea typeface="ＭＳ Ｐゴシック" pitchFamily="-107"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22453"/>
    <a:srgbClr val="000000"/>
    <a:srgbClr val="02245C"/>
    <a:srgbClr val="DEE5EB"/>
    <a:srgbClr val="FF0000"/>
    <a:srgbClr val="003366"/>
    <a:srgbClr val="0000FF"/>
    <a:srgbClr val="FF6600"/>
    <a:srgbClr val="FFFFFF"/>
    <a:srgbClr val="DDDEC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75" d="100"/>
          <a:sy n="75" d="100"/>
        </p:scale>
        <p:origin x="-1656" y="-780"/>
      </p:cViewPr>
      <p:guideLst>
        <p:guide orient="horz" pos="2160"/>
        <p:guide pos="2880"/>
      </p:guideLst>
    </p:cSldViewPr>
  </p:slideViewPr>
  <p:outlineViewPr>
    <p:cViewPr>
      <p:scale>
        <a:sx n="33" d="100"/>
        <a:sy n="33" d="100"/>
      </p:scale>
      <p:origin x="0" y="1005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0" d="100"/>
          <a:sy n="100" d="100"/>
        </p:scale>
        <p:origin x="-3600" y="-96"/>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107" charset="0"/>
                <a:cs typeface="ＭＳ Ｐゴシック" pitchFamily="-107" charset="-128"/>
              </a:defRPr>
            </a:lvl1pPr>
          </a:lstStyle>
          <a:p>
            <a:pPr>
              <a:defRPr/>
            </a:pPr>
            <a:endParaRPr lang="en-US"/>
          </a:p>
        </p:txBody>
      </p:sp>
      <p:sp>
        <p:nvSpPr>
          <p:cNvPr id="238595"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107" charset="0"/>
                <a:cs typeface="ＭＳ Ｐゴシック" pitchFamily="-107" charset="-128"/>
              </a:defRPr>
            </a:lvl1pPr>
          </a:lstStyle>
          <a:p>
            <a:pPr>
              <a:defRPr/>
            </a:pPr>
            <a:endParaRPr lang="en-US"/>
          </a:p>
        </p:txBody>
      </p:sp>
      <p:sp>
        <p:nvSpPr>
          <p:cNvPr id="238596"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107" charset="0"/>
                <a:cs typeface="ＭＳ Ｐゴシック" pitchFamily="-107" charset="-128"/>
              </a:defRPr>
            </a:lvl1pPr>
          </a:lstStyle>
          <a:p>
            <a:pPr>
              <a:defRPr/>
            </a:pPr>
            <a:endParaRPr lang="en-US"/>
          </a:p>
        </p:txBody>
      </p:sp>
      <p:sp>
        <p:nvSpPr>
          <p:cNvPr id="238597"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charset="0"/>
              </a:defRPr>
            </a:lvl1pPr>
          </a:lstStyle>
          <a:p>
            <a:fld id="{2B603D2A-C659-467B-B60A-16BC13B1B98A}" type="slidenum">
              <a:rPr lang="en-US"/>
              <a:pPr/>
              <a:t>‹#›</a:t>
            </a:fld>
            <a:endParaRPr lang="en-US"/>
          </a:p>
        </p:txBody>
      </p:sp>
    </p:spTree>
    <p:extLst>
      <p:ext uri="{BB962C8B-B14F-4D97-AF65-F5344CB8AC3E}">
        <p14:creationId xmlns:p14="http://schemas.microsoft.com/office/powerpoint/2010/main" xmlns="" val="40922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107" charset="0"/>
                <a:cs typeface="ＭＳ Ｐゴシック" pitchFamily="-107" charset="-128"/>
              </a:defRPr>
            </a:lvl1pPr>
          </a:lstStyle>
          <a:p>
            <a:pPr>
              <a:defRPr/>
            </a:pPr>
            <a:endParaRPr lang="en-US"/>
          </a:p>
        </p:txBody>
      </p:sp>
      <p:sp>
        <p:nvSpPr>
          <p:cNvPr id="2365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107" charset="0"/>
                <a:cs typeface="ＭＳ Ｐゴシック" pitchFamily="-107"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365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65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107" charset="0"/>
                <a:cs typeface="ＭＳ Ｐゴシック" pitchFamily="-107" charset="-128"/>
              </a:defRPr>
            </a:lvl1pPr>
          </a:lstStyle>
          <a:p>
            <a:pPr>
              <a:defRPr/>
            </a:pPr>
            <a:endParaRPr lang="en-US"/>
          </a:p>
        </p:txBody>
      </p:sp>
      <p:sp>
        <p:nvSpPr>
          <p:cNvPr id="2365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charset="0"/>
              </a:defRPr>
            </a:lvl1pPr>
          </a:lstStyle>
          <a:p>
            <a:fld id="{937CE529-F58C-411C-BC05-BF7513287473}" type="slidenum">
              <a:rPr lang="en-US"/>
              <a:pPr/>
              <a:t>‹#›</a:t>
            </a:fld>
            <a:endParaRPr lang="en-US"/>
          </a:p>
        </p:txBody>
      </p:sp>
    </p:spTree>
    <p:extLst>
      <p:ext uri="{BB962C8B-B14F-4D97-AF65-F5344CB8AC3E}">
        <p14:creationId xmlns:p14="http://schemas.microsoft.com/office/powerpoint/2010/main" xmlns="" val="22799442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A9827536-B725-46E2-88C6-260BFCBAEA7F}" type="slidenum">
              <a:rPr lang="en-US"/>
              <a:pPr/>
              <a:t>1</a:t>
            </a:fld>
            <a:endParaRPr 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xmlns="" val="3983028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Picture 17" descr="sciserver_watermark_quarter2.png"/>
          <p:cNvPicPr>
            <a:picLocks noChangeAspect="1"/>
          </p:cNvPicPr>
          <p:nvPr userDrawn="1"/>
        </p:nvPicPr>
        <p:blipFill>
          <a:blip r:embed="rId2"/>
          <a:stretch>
            <a:fillRect/>
          </a:stretch>
        </p:blipFill>
        <p:spPr>
          <a:xfrm>
            <a:off x="0" y="-76200"/>
            <a:ext cx="9143999" cy="6858000"/>
          </a:xfrm>
          <a:prstGeom prst="rect">
            <a:avLst/>
          </a:prstGeom>
        </p:spPr>
      </p:pic>
      <p:pic>
        <p:nvPicPr>
          <p:cNvPr id="20" name="Picture 2"/>
          <p:cNvPicPr>
            <a:picLocks noChangeAspect="1" noChangeArrowheads="1"/>
          </p:cNvPicPr>
          <p:nvPr userDrawn="1"/>
        </p:nvPicPr>
        <p:blipFill rotWithShape="1">
          <a:blip r:embed="rId3">
            <a:extLst>
              <a:ext uri="{28A0092B-C50C-407E-A947-70E740481C1C}">
                <a14:useLocalDpi xmlns:a14="http://schemas.microsoft.com/office/drawing/2010/main" xmlns="" val="0"/>
              </a:ext>
            </a:extLst>
          </a:blip>
          <a:srcRect r="52581"/>
          <a:stretch/>
        </p:blipFill>
        <p:spPr bwMode="auto">
          <a:xfrm>
            <a:off x="-2" y="1554076"/>
            <a:ext cx="9144001" cy="7900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dirty="0" smtClean="0"/>
              <a:t>Click to edit Master title style</a:t>
            </a:r>
            <a:endParaRPr kumimoji="0" lang="en-US" dirty="0"/>
          </a:p>
        </p:txBody>
      </p:sp>
      <p:sp>
        <p:nvSpPr>
          <p:cNvPr id="17" name="Subtitle 16"/>
          <p:cNvSpPr>
            <a:spLocks noGrp="1"/>
          </p:cNvSpPr>
          <p:nvPr>
            <p:ph type="subTitle" idx="1"/>
          </p:nvPr>
        </p:nvSpPr>
        <p:spPr>
          <a:xfrm>
            <a:off x="685800" y="3611607"/>
            <a:ext cx="7772400" cy="1199704"/>
          </a:xfrm>
        </p:spPr>
        <p:txBody>
          <a:bodyPr lIns="45720" rIns="45720">
            <a:normAutofit/>
          </a:bodyPr>
          <a:lstStyle>
            <a:lvl1pPr marL="0" marR="64008" indent="0" algn="r">
              <a:buNone/>
              <a:defRPr sz="3200">
                <a:solidFill>
                  <a:srgbClr val="022453"/>
                </a:solidFill>
                <a:latin typeface="Quark Bold"/>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dirty="0"/>
          </a:p>
        </p:txBody>
      </p:sp>
      <p:sp>
        <p:nvSpPr>
          <p:cNvPr id="30" name="Date Placeholder 29"/>
          <p:cNvSpPr>
            <a:spLocks noGrp="1"/>
          </p:cNvSpPr>
          <p:nvPr>
            <p:ph type="dt" sz="half" idx="10"/>
          </p:nvPr>
        </p:nvSpPr>
        <p:spPr/>
        <p:txBody>
          <a:bodyPr/>
          <a:lstStyle>
            <a:lvl1pPr>
              <a:defRPr>
                <a:solidFill>
                  <a:srgbClr val="FFFFFF"/>
                </a:solidFill>
              </a:defRPr>
            </a:lvl1pPr>
          </a:lstStyle>
          <a:p>
            <a:fld id="{988947CE-2E0E-4F96-9FBF-7B50C37C154C}" type="datetime1">
              <a:rPr lang="en-US" smtClean="0"/>
              <a:pPr/>
              <a:t>5/11/2016</a:t>
            </a:fld>
            <a:endParaRPr lang="en-US" dirty="0">
              <a:solidFill>
                <a:srgbClr val="FFFFFF"/>
              </a:solidFill>
            </a:endParaRPr>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a:xfrm>
            <a:off x="8647272" y="6407944"/>
            <a:ext cx="365760" cy="365125"/>
          </a:xfrm>
          <a:prstGeom prst="rect">
            <a:avLst/>
          </a:prstGeom>
        </p:spPr>
        <p:txBody>
          <a:bodyPr/>
          <a:lstStyle>
            <a:lvl1pPr>
              <a:defRPr>
                <a:solidFill>
                  <a:srgbClr val="FFFFFF"/>
                </a:solidFill>
              </a:defRPr>
            </a:lvl1pPr>
          </a:lstStyle>
          <a:p>
            <a:fld id="{EF9E7032-5B8D-49FE-A864-131EB2683E3D}" type="slidenum">
              <a:rPr lang="en-US" smtClean="0"/>
              <a:pPr/>
              <a:t>‹#›</a:t>
            </a:fld>
            <a:endParaRPr lang="en-US"/>
          </a:p>
        </p:txBody>
      </p:sp>
      <p:pic>
        <p:nvPicPr>
          <p:cNvPr id="33" name="Picture 32" descr="university.logo.small.horizontal.blue.png"/>
          <p:cNvPicPr>
            <a:picLocks noChangeAspect="1"/>
          </p:cNvPicPr>
          <p:nvPr userDrawn="1"/>
        </p:nvPicPr>
        <p:blipFill>
          <a:blip r:embed="rId4"/>
          <a:stretch>
            <a:fillRect/>
          </a:stretch>
        </p:blipFill>
        <p:spPr>
          <a:xfrm>
            <a:off x="6420727" y="5187686"/>
            <a:ext cx="3104273" cy="1289314"/>
          </a:xfrm>
          <a:prstGeom prst="rect">
            <a:avLst/>
          </a:prstGeom>
        </p:spPr>
      </p:pic>
      <p:pic>
        <p:nvPicPr>
          <p:cNvPr id="36" name="Picture 35" descr="nsf.png"/>
          <p:cNvPicPr>
            <a:picLocks noChangeAspect="1"/>
          </p:cNvPicPr>
          <p:nvPr userDrawn="1"/>
        </p:nvPicPr>
        <p:blipFill>
          <a:blip r:embed="rId5"/>
          <a:stretch>
            <a:fillRect/>
          </a:stretch>
        </p:blipFill>
        <p:spPr>
          <a:xfrm>
            <a:off x="6553200" y="6096000"/>
            <a:ext cx="762000" cy="762000"/>
          </a:xfrm>
          <a:prstGeom prst="rect">
            <a:avLst/>
          </a:prstGeom>
        </p:spPr>
      </p:pic>
      <p:pic>
        <p:nvPicPr>
          <p:cNvPr id="39" name="Picture 38" descr="idies-logo.png"/>
          <p:cNvPicPr>
            <a:picLocks noChangeAspect="1"/>
          </p:cNvPicPr>
          <p:nvPr userDrawn="1"/>
        </p:nvPicPr>
        <p:blipFill>
          <a:blip r:embed="rId6"/>
          <a:stretch>
            <a:fillRect/>
          </a:stretch>
        </p:blipFill>
        <p:spPr>
          <a:xfrm>
            <a:off x="7477278" y="6204585"/>
            <a:ext cx="1590522" cy="501015"/>
          </a:xfrm>
          <a:prstGeom prst="rect">
            <a:avLst/>
          </a:prstGeom>
        </p:spPr>
      </p:pic>
      <p:pic>
        <p:nvPicPr>
          <p:cNvPr id="40" name="Picture 39" descr="sciserver2.png"/>
          <p:cNvPicPr>
            <a:picLocks noChangeAspect="1"/>
          </p:cNvPicPr>
          <p:nvPr userDrawn="1"/>
        </p:nvPicPr>
        <p:blipFill>
          <a:blip r:embed="rId7"/>
          <a:stretch>
            <a:fillRect/>
          </a:stretch>
        </p:blipFill>
        <p:spPr>
          <a:xfrm>
            <a:off x="0" y="0"/>
            <a:ext cx="9144000" cy="1561170"/>
          </a:xfrm>
          <a:prstGeom prst="rect">
            <a:avLst/>
          </a:prstGeom>
        </p:spPr>
      </p:pic>
      <p:sp>
        <p:nvSpPr>
          <p:cNvPr id="34" name="TextBox 33"/>
          <p:cNvSpPr txBox="1"/>
          <p:nvPr userDrawn="1"/>
        </p:nvSpPr>
        <p:spPr>
          <a:xfrm>
            <a:off x="533400" y="1605945"/>
            <a:ext cx="5562600" cy="461665"/>
          </a:xfrm>
          <a:prstGeom prst="rect">
            <a:avLst/>
          </a:prstGeom>
          <a:noFill/>
        </p:spPr>
        <p:txBody>
          <a:bodyPr wrap="square" rtlCol="0">
            <a:spAutoFit/>
          </a:bodyPr>
          <a:lstStyle/>
          <a:p>
            <a:r>
              <a:rPr lang="en-US" sz="2400" b="0" dirty="0" smtClean="0">
                <a:solidFill>
                  <a:srgbClr val="DEE5EB"/>
                </a:solidFill>
                <a:latin typeface=""/>
                <a:cs typeface="Arial" pitchFamily="34" charset="0"/>
              </a:rPr>
              <a:t>Collaborative data-driven science</a:t>
            </a:r>
            <a:endParaRPr lang="en-US" sz="2400" b="0" dirty="0">
              <a:solidFill>
                <a:srgbClr val="DEE5EB"/>
              </a:solidFill>
              <a:latin typeface=""/>
              <a:cs typeface="Arial" pitchFamily="34"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28DE241-92DB-44AF-9763-1AE20838DCC7}" type="datetime1">
              <a:rPr lang="en-US" smtClean="0"/>
              <a:pPr/>
              <a:t>5/11/2016</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fld id="{3577503C-1EF5-4CF7-97F7-D0C8661351FE}"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E0C175-63F6-4AF4-BAAB-3ADAFCCA5F12}" type="datetime1">
              <a:rPr lang="en-US" smtClean="0"/>
              <a:pPr/>
              <a:t>5/11/2016</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fld id="{AE4A3F36-42F4-41B5-94FD-952AB02F6C23}"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8229600" cy="4191000"/>
          </a:xfrm>
        </p:spPr>
        <p:txBody>
          <a:bodyPr/>
          <a:lstStyle/>
          <a:p>
            <a:pPr lvl="0" eaLnBrk="1" latinLnBrk="0" hangingPunct="1"/>
            <a:r>
              <a:rPr lang="en-US" dirty="0" smtClean="0"/>
              <a:t>Click to edit Master text styles</a:t>
            </a:r>
          </a:p>
          <a:p>
            <a:pPr lvl="1" eaLnBrk="1" latinLnBrk="0" hangingPunct="1"/>
            <a:r>
              <a:rPr lang="en-US" dirty="0" smtClean="0"/>
              <a:t>Second level</a:t>
            </a:r>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endParaRPr kumimoji="0" lang="en-US"/>
          </a:p>
        </p:txBody>
      </p:sp>
      <p:sp>
        <p:nvSpPr>
          <p:cNvPr id="6" name="Slide Number Placeholder 5"/>
          <p:cNvSpPr>
            <a:spLocks noGrp="1"/>
          </p:cNvSpPr>
          <p:nvPr>
            <p:ph type="sldNum" sz="quarter" idx="12"/>
          </p:nvPr>
        </p:nvSpPr>
        <p:spPr>
          <a:xfrm>
            <a:off x="8534400" y="6333331"/>
            <a:ext cx="496728" cy="448469"/>
          </a:xfrm>
          <a:prstGeom prst="rect">
            <a:avLst/>
          </a:prstGeom>
        </p:spPr>
        <p:txBody>
          <a:bodyPr/>
          <a:lstStyle>
            <a:lvl1pPr>
              <a:defRPr sz="1600">
                <a:latin typeface="+mj-lt"/>
              </a:defRPr>
            </a:lvl1pPr>
          </a:lstStyle>
          <a:p>
            <a:fld id="{22773035-41A2-444D-BBD2-AFF09D9D00F0}" type="slidenum">
              <a:rPr lang="en-US" smtClean="0"/>
              <a:pPr/>
              <a:t>‹#›</a:t>
            </a:fld>
            <a:endParaRPr lang="en-US" dirty="0"/>
          </a:p>
        </p:txBody>
      </p:sp>
      <p:sp>
        <p:nvSpPr>
          <p:cNvPr id="7" name="Title 6"/>
          <p:cNvSpPr>
            <a:spLocks noGrp="1"/>
          </p:cNvSpPr>
          <p:nvPr>
            <p:ph type="title"/>
          </p:nvPr>
        </p:nvSpPr>
        <p:spPr>
          <a:xfrm>
            <a:off x="457200" y="990600"/>
            <a:ext cx="8229600" cy="990600"/>
          </a:xfrm>
        </p:spPr>
        <p:txBody>
          <a:bodyPr rtlCol="0"/>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097B79BF-210B-4C7E-98E3-2BA6A4321FBF}" type="datetime1">
              <a:rPr lang="en-US" smtClean="0"/>
              <a:pPr/>
              <a:t>5/11/2016</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endParaRPr lang="en-US" dirty="0"/>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fld id="{C0E79743-894F-4B8E-AFC2-79B8219109AD}"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ED49456-49F6-4309-A9B5-8436FD50BD03}" type="datetime1">
              <a:rPr lang="en-US" smtClean="0"/>
              <a:pPr/>
              <a:t>5/11/2016</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p>
            <a:fld id="{30C9ED7D-D79F-4D27-A710-AF9B3D676647}"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9EB084C-1C76-4988-9E33-321F03B2634E}" type="datetime1">
              <a:rPr lang="en-US" smtClean="0"/>
              <a:pPr/>
              <a:t>5/11/2016</a:t>
            </a:fld>
            <a:endParaRPr lang="en-US"/>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8647272" y="6407944"/>
            <a:ext cx="365760" cy="365125"/>
          </a:xfrm>
          <a:prstGeom prst="rect">
            <a:avLst/>
          </a:prstGeom>
        </p:spPr>
        <p:txBody>
          <a:bodyPr/>
          <a:lstStyle/>
          <a:p>
            <a:fld id="{84BD0AB6-1AEE-4B23-8182-21F24D07BDD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CE7BDF5-2AD4-42FD-8BBD-F34F3E05AD0A}" type="datetime1">
              <a:rPr lang="en-US" smtClean="0"/>
              <a:pPr/>
              <a:t>5/11/2016</a:t>
            </a:fld>
            <a:endParaRPr lang="en-US"/>
          </a:p>
        </p:txBody>
      </p:sp>
      <p:sp>
        <p:nvSpPr>
          <p:cNvPr id="4" name="Footer Placeholder 3"/>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8647272" y="6407944"/>
            <a:ext cx="365760" cy="365125"/>
          </a:xfrm>
          <a:prstGeom prst="rect">
            <a:avLst/>
          </a:prstGeom>
        </p:spPr>
        <p:txBody>
          <a:bodyPr/>
          <a:lstStyle/>
          <a:p>
            <a:fld id="{502F9EC0-0988-493C-AEF4-49410E39D9F3}"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75D86-1C46-4482-8073-61ECBCDE1AB2}" type="datetime1">
              <a:rPr lang="en-US" smtClean="0"/>
              <a:pPr/>
              <a:t>5/11/2016</a:t>
            </a:fld>
            <a:endParaRPr lang="en-US"/>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8647272" y="6407944"/>
            <a:ext cx="365760" cy="365125"/>
          </a:xfrm>
          <a:prstGeom prst="rect">
            <a:avLst/>
          </a:prstGeom>
        </p:spPr>
        <p:txBody>
          <a:bodyPr/>
          <a:lstStyle/>
          <a:p>
            <a:fld id="{174F90B2-A016-49D8-B201-A3B86BCD93A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EC88462A-32D6-4418-A8EF-9BE88A62C360}" type="datetime1">
              <a:rPr lang="en-US" smtClean="0"/>
              <a:pPr/>
              <a:t>5/11/2016</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p>
            <a:fld id="{88574995-12C4-4B2A-8833-EB2A86942A9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82098481-4C8A-4BCC-AD12-6DF5C622B76A}" type="datetime1">
              <a:rPr lang="en-US" smtClean="0"/>
              <a:pPr/>
              <a:t>5/11/2016</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lvl1pPr>
              <a:defRPr>
                <a:solidFill>
                  <a:schemeClr val="tx1"/>
                </a:solidFill>
              </a:defRPr>
            </a:lvl1pPr>
          </a:lstStyle>
          <a:p>
            <a:fld id="{628FADDB-A833-4D7A-8DFE-0E794B5E4AE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a:spLocks noChangeAspect="1"/>
          </p:cNvSpPr>
          <p:nvPr userDrawn="1"/>
        </p:nvSpPr>
        <p:spPr>
          <a:xfrm>
            <a:off x="1" y="-76200"/>
            <a:ext cx="9144000" cy="6861216"/>
          </a:xfrm>
          <a:prstGeom prst="rect">
            <a:avLst/>
          </a:prstGeom>
          <a:blipFill dpi="0" rotWithShape="1">
            <a:blip r:embed="rId13">
              <a:alphaModFix amt="1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8"/>
          <p:cNvSpPr>
            <a:spLocks noGrp="1"/>
          </p:cNvSpPr>
          <p:nvPr userDrawn="1">
            <p:ph type="title"/>
          </p:nvPr>
        </p:nvSpPr>
        <p:spPr>
          <a:xfrm>
            <a:off x="457200" y="685800"/>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smtClean="0"/>
              <a:t>Click to edit Master title style</a:t>
            </a:r>
            <a:endParaRPr kumimoji="0" lang="en-US" dirty="0"/>
          </a:p>
        </p:txBody>
      </p:sp>
      <p:sp>
        <p:nvSpPr>
          <p:cNvPr id="30" name="Text Placeholder 29"/>
          <p:cNvSpPr>
            <a:spLocks noGrp="1"/>
          </p:cNvSpPr>
          <p:nvPr userDrawn="1">
            <p:ph type="body" idx="1"/>
          </p:nvPr>
        </p:nvSpPr>
        <p:spPr>
          <a:xfrm>
            <a:off x="457200" y="1905000"/>
            <a:ext cx="8229600" cy="4267200"/>
          </a:xfrm>
          <a:prstGeom prst="rect">
            <a:avLst/>
          </a:prstGeom>
          <a:noFill/>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p:txBody>
      </p:sp>
      <p:sp>
        <p:nvSpPr>
          <p:cNvPr id="10" name="Date Placeholder 9"/>
          <p:cNvSpPr>
            <a:spLocks noGrp="1"/>
          </p:cNvSpPr>
          <p:nvPr userDrawn="1">
            <p:ph type="dt" sz="half" idx="2"/>
          </p:nvPr>
        </p:nvSpPr>
        <p:spPr>
          <a:xfrm>
            <a:off x="838200" y="6407944"/>
            <a:ext cx="1143000" cy="365760"/>
          </a:xfrm>
          <a:prstGeom prst="rect">
            <a:avLst/>
          </a:prstGeom>
        </p:spPr>
        <p:txBody>
          <a:bodyPr vert="horz" anchor="b"/>
          <a:lstStyle>
            <a:lvl1pPr algn="l" eaLnBrk="1" latinLnBrk="0" hangingPunct="1">
              <a:defRPr kumimoji="0" sz="1000">
                <a:solidFill>
                  <a:schemeClr val="tx1"/>
                </a:solidFill>
              </a:defRPr>
            </a:lvl1pPr>
          </a:lstStyle>
          <a:p>
            <a:fld id="{A0893671-A46E-402A-8675-6B977F9BA319}" type="datetime1">
              <a:rPr lang="en-US" smtClean="0"/>
              <a:pPr/>
              <a:t>5/11/2016</a:t>
            </a:fld>
            <a:endParaRPr lang="en-US" sz="1000" dirty="0">
              <a:solidFill>
                <a:schemeClr val="tx1"/>
              </a:solidFill>
            </a:endParaRPr>
          </a:p>
        </p:txBody>
      </p:sp>
      <p:sp>
        <p:nvSpPr>
          <p:cNvPr id="17" name="Footer Placeholder 21"/>
          <p:cNvSpPr>
            <a:spLocks noGrp="1"/>
          </p:cNvSpPr>
          <p:nvPr userDrawn="1">
            <p:ph type="ftr" sz="quarter" idx="3"/>
          </p:nvPr>
        </p:nvSpPr>
        <p:spPr>
          <a:xfrm>
            <a:off x="1447800" y="6407944"/>
            <a:ext cx="1600200" cy="365125"/>
          </a:xfrm>
          <a:prstGeom prst="rect">
            <a:avLst/>
          </a:prstGeom>
        </p:spPr>
        <p:txBody>
          <a:bodyPr vert="horz" anchor="b"/>
          <a:lstStyle>
            <a:lvl1pPr algn="r" eaLnBrk="1" latinLnBrk="0" hangingPunct="1">
              <a:defRPr kumimoji="0" sz="1000">
                <a:solidFill>
                  <a:schemeClr val="tx1"/>
                </a:solidFill>
              </a:defRPr>
            </a:lvl1pPr>
          </a:lstStyle>
          <a:p>
            <a:pPr algn="r" eaLnBrk="1" latinLnBrk="0" hangingPunct="1"/>
            <a:endParaRPr kumimoji="0" lang="en-US" sz="1000" dirty="0">
              <a:solidFill>
                <a:schemeClr val="tx1"/>
              </a:solidFill>
            </a:endParaRPr>
          </a:p>
        </p:txBody>
      </p:sp>
      <p:sp>
        <p:nvSpPr>
          <p:cNvPr id="19" name="Slide Number Placeholder 17"/>
          <p:cNvSpPr>
            <a:spLocks noGrp="1"/>
          </p:cNvSpPr>
          <p:nvPr userDrawn="1">
            <p:ph type="sldNum" sz="quarter" idx="4"/>
          </p:nvPr>
        </p:nvSpPr>
        <p:spPr>
          <a:xfrm>
            <a:off x="472440" y="6407944"/>
            <a:ext cx="365760" cy="365125"/>
          </a:xfrm>
          <a:prstGeom prst="rect">
            <a:avLst/>
          </a:prstGeom>
        </p:spPr>
        <p:txBody>
          <a:bodyPr vert="horz" anchor="b"/>
          <a:lstStyle>
            <a:lvl1pPr algn="r" eaLnBrk="1" latinLnBrk="0" hangingPunct="1">
              <a:defRPr kumimoji="0" sz="1000" b="0">
                <a:solidFill>
                  <a:schemeClr val="tx1"/>
                </a:solidFill>
              </a:defRPr>
            </a:lvl1pPr>
          </a:lstStyle>
          <a:p>
            <a:fld id="{EF9E7032-5B8D-49FE-A864-131EB2683E3D}" type="slidenum">
              <a:rPr lang="en-US" smtClean="0"/>
              <a:pPr/>
              <a:t>‹#›</a:t>
            </a:fld>
            <a:endParaRPr lang="en-US"/>
          </a:p>
        </p:txBody>
      </p:sp>
      <p:pic>
        <p:nvPicPr>
          <p:cNvPr id="14" name="Picture 13" descr="sciserver5.png"/>
          <p:cNvPicPr>
            <a:picLocks noChangeAspect="1"/>
          </p:cNvPicPr>
          <p:nvPr userDrawn="1"/>
        </p:nvPicPr>
        <p:blipFill>
          <a:blip r:embed="rId14"/>
          <a:stretch>
            <a:fillRect/>
          </a:stretch>
        </p:blipFill>
        <p:spPr>
          <a:xfrm>
            <a:off x="0" y="-64294"/>
            <a:ext cx="9144000" cy="750094"/>
          </a:xfrm>
          <a:prstGeom prst="rect">
            <a:avLst/>
          </a:prstGeom>
        </p:spPr>
      </p:pic>
      <p:sp>
        <p:nvSpPr>
          <p:cNvPr id="11" name="TextBox 10"/>
          <p:cNvSpPr txBox="1"/>
          <p:nvPr userDrawn="1"/>
        </p:nvSpPr>
        <p:spPr>
          <a:xfrm>
            <a:off x="381000" y="152400"/>
            <a:ext cx="4343400" cy="369332"/>
          </a:xfrm>
          <a:prstGeom prst="rect">
            <a:avLst/>
          </a:prstGeom>
          <a:noFill/>
        </p:spPr>
        <p:txBody>
          <a:bodyPr wrap="square" rtlCol="0">
            <a:spAutoFit/>
          </a:bodyPr>
          <a:lstStyle/>
          <a:p>
            <a:r>
              <a:rPr lang="en-US" sz="1800" b="0" dirty="0" smtClean="0">
                <a:solidFill>
                  <a:srgbClr val="DEE5EB"/>
                </a:solidFill>
                <a:latin typeface=""/>
                <a:cs typeface="Arial" pitchFamily="34" charset="0"/>
              </a:rPr>
              <a:t>Collaborative data-driven science</a:t>
            </a:r>
            <a:endParaRPr lang="en-US" sz="1800" b="0" dirty="0">
              <a:solidFill>
                <a:srgbClr val="DEE5EB"/>
              </a:solidFill>
              <a:latin typeface=""/>
              <a:cs typeface="Arial" pitchFamily="34" charset="0"/>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iming>
    <p:tnLst>
      <p:par>
        <p:cTn id="1" dur="indefinite" restart="never" nodeType="tmRoot"/>
      </p:par>
    </p:tnLst>
  </p:timing>
  <p:hf hdr="0" ftr="0" dt="0"/>
  <p:txStyles>
    <p:titleStyle>
      <a:lvl1pPr algn="l"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Calibri" pitchFamily="34" charset="0"/>
          <a:ea typeface="+mj-ea"/>
          <a:cs typeface="+mj-cs"/>
        </a:defRPr>
      </a:lvl1pPr>
    </p:titleStyle>
    <p:bodyStyle>
      <a:lvl1pPr marL="365760" indent="-256032" algn="l" rtl="0" eaLnBrk="1" latinLnBrk="0" hangingPunct="1">
        <a:spcBef>
          <a:spcPts val="400"/>
        </a:spcBef>
        <a:spcAft>
          <a:spcPts val="0"/>
        </a:spcAft>
        <a:buClr>
          <a:schemeClr val="accent4">
            <a:lumMod val="75000"/>
          </a:schemeClr>
        </a:buClr>
        <a:buSzPct val="68000"/>
        <a:buFont typeface="Wingdings 3"/>
        <a:buChar char=""/>
        <a:defRPr kumimoji="0" sz="3200" kern="1200">
          <a:solidFill>
            <a:schemeClr val="tx1"/>
          </a:solidFill>
          <a:latin typeface="Calibri" pitchFamily="34" charset="0"/>
          <a:ea typeface="+mn-ea"/>
          <a:cs typeface="+mn-cs"/>
        </a:defRPr>
      </a:lvl1pPr>
      <a:lvl2pPr marL="621792" indent="-228600" algn="l" rtl="0" eaLnBrk="1" latinLnBrk="0" hangingPunct="1">
        <a:spcBef>
          <a:spcPts val="324"/>
        </a:spcBef>
        <a:buClr>
          <a:schemeClr val="accent4">
            <a:lumMod val="75000"/>
          </a:schemeClr>
        </a:buClr>
        <a:buFont typeface="Verdana"/>
        <a:buChar char="◦"/>
        <a:defRPr kumimoji="0" sz="2600" kern="1200">
          <a:solidFill>
            <a:schemeClr val="tx1"/>
          </a:solidFill>
          <a:latin typeface="Calibri" pitchFamily="34" charset="0"/>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Calibri" pitchFamily="34" charset="0"/>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Calibri" pitchFamily="34" charset="0"/>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Calibri" pitchFamily="34"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sciencedirect.com/science/article/pii/S096706371400191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829761"/>
          </a:xfrm>
        </p:spPr>
        <p:txBody>
          <a:bodyPr>
            <a:normAutofit fontScale="90000"/>
          </a:bodyPr>
          <a:lstStyle/>
          <a:p>
            <a:r>
              <a:rPr lang="en-US" dirty="0" smtClean="0"/>
              <a:t>A collaborative environment for </a:t>
            </a:r>
            <a:br>
              <a:rPr lang="en-US" dirty="0" smtClean="0"/>
            </a:br>
            <a:r>
              <a:rPr lang="en-US" dirty="0" smtClean="0"/>
              <a:t>large-scale data-driven science</a:t>
            </a:r>
            <a:endParaRPr lang="en-US" i="1" dirty="0"/>
          </a:p>
        </p:txBody>
      </p:sp>
      <p:sp>
        <p:nvSpPr>
          <p:cNvPr id="3" name="Subtitle 2"/>
          <p:cNvSpPr>
            <a:spLocks noGrp="1"/>
          </p:cNvSpPr>
          <p:nvPr>
            <p:ph type="subTitle" idx="1"/>
          </p:nvPr>
        </p:nvSpPr>
        <p:spPr>
          <a:xfrm>
            <a:off x="685800" y="4210496"/>
            <a:ext cx="7772400" cy="1199704"/>
          </a:xfrm>
        </p:spPr>
        <p:txBody>
          <a:bodyPr/>
          <a:lstStyle/>
          <a:p>
            <a:r>
              <a:rPr lang="en-US" dirty="0" smtClean="0"/>
              <a:t>Jordan </a:t>
            </a:r>
            <a:r>
              <a:rPr lang="en-US" dirty="0" err="1" smtClean="0"/>
              <a:t>Raddick</a:t>
            </a:r>
            <a:endParaRPr lang="en-US" dirty="0" smtClean="0"/>
          </a:p>
          <a:p>
            <a:r>
              <a:rPr lang="en-US" sz="2000" dirty="0" smtClean="0"/>
              <a:t>Johns Hopkins University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Mirror of Millennium Database</a:t>
            </a:r>
            <a:endParaRPr lang="en-US" dirty="0"/>
          </a:p>
        </p:txBody>
      </p:sp>
      <p:sp>
        <p:nvSpPr>
          <p:cNvPr id="3" name="Slide Number Placeholder 2"/>
          <p:cNvSpPr>
            <a:spLocks noGrp="1"/>
          </p:cNvSpPr>
          <p:nvPr>
            <p:ph type="sldNum" sz="quarter" idx="12"/>
          </p:nvPr>
        </p:nvSpPr>
        <p:spPr/>
        <p:txBody>
          <a:bodyPr/>
          <a:lstStyle/>
          <a:p>
            <a:fld id="{22773035-41A2-444D-BBD2-AFF09D9D00F0}" type="slidenum">
              <a:rPr lang="en-US" smtClean="0"/>
              <a:pPr/>
              <a:t>10</a:t>
            </a:fld>
            <a:endParaRPr lang="en-US" dirty="0"/>
          </a:p>
        </p:txBody>
      </p:sp>
      <p:sp>
        <p:nvSpPr>
          <p:cNvPr id="4" name="Title 3"/>
          <p:cNvSpPr>
            <a:spLocks noGrp="1"/>
          </p:cNvSpPr>
          <p:nvPr>
            <p:ph type="title"/>
          </p:nvPr>
        </p:nvSpPr>
        <p:spPr/>
        <p:txBody>
          <a:bodyPr/>
          <a:lstStyle/>
          <a:p>
            <a:r>
              <a:rPr lang="en-US" dirty="0" smtClean="0"/>
              <a:t>Cosmological Simulations</a:t>
            </a:r>
            <a:endParaRPr lang="en-US" dirty="0"/>
          </a:p>
        </p:txBody>
      </p:sp>
      <p:grpSp>
        <p:nvGrpSpPr>
          <p:cNvPr id="5" name="Group 4"/>
          <p:cNvGrpSpPr>
            <a:grpSpLocks noChangeAspect="1"/>
          </p:cNvGrpSpPr>
          <p:nvPr/>
        </p:nvGrpSpPr>
        <p:grpSpPr>
          <a:xfrm>
            <a:off x="685761" y="2546335"/>
            <a:ext cx="8345366" cy="4235465"/>
            <a:chOff x="-706439" y="659289"/>
            <a:chExt cx="11051813" cy="6198711"/>
          </a:xfrm>
        </p:grpSpPr>
        <p:pic>
          <p:nvPicPr>
            <p:cNvPr id="6" name="Picture 2" descr="cluster_a_A_06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24384" y="659289"/>
              <a:ext cx="1524000" cy="15240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gal_dm_z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53000" y="50292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BCG_haloTre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58000" y="2883932"/>
              <a:ext cx="2286000" cy="228282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5" descr="MilkyWay_tree"/>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971800" y="5029200"/>
              <a:ext cx="1828800" cy="1827213"/>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6" descr="pie_millennium_walls"/>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888" y="4191000"/>
              <a:ext cx="1789112"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7" descr="seqD_063a_half"/>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952521" y="678209"/>
              <a:ext cx="1775485" cy="1589217"/>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ine 8"/>
            <p:cNvSpPr>
              <a:spLocks noChangeShapeType="1"/>
            </p:cNvSpPr>
            <p:nvPr/>
          </p:nvSpPr>
          <p:spPr bwMode="auto">
            <a:xfrm flipV="1">
              <a:off x="4953000" y="1391771"/>
              <a:ext cx="8382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latin typeface="+mj-lt"/>
              </a:endParaRPr>
            </a:p>
          </p:txBody>
        </p:sp>
        <p:sp>
          <p:nvSpPr>
            <p:cNvPr id="13" name="Line 9"/>
            <p:cNvSpPr>
              <a:spLocks noChangeShapeType="1"/>
            </p:cNvSpPr>
            <p:nvPr/>
          </p:nvSpPr>
          <p:spPr bwMode="auto">
            <a:xfrm>
              <a:off x="7005065" y="2267426"/>
              <a:ext cx="157735" cy="70437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latin typeface="+mj-lt"/>
              </a:endParaRPr>
            </a:p>
          </p:txBody>
        </p:sp>
        <p:sp>
          <p:nvSpPr>
            <p:cNvPr id="14" name="Line 10"/>
            <p:cNvSpPr>
              <a:spLocks noChangeShapeType="1"/>
            </p:cNvSpPr>
            <p:nvPr/>
          </p:nvSpPr>
          <p:spPr bwMode="auto">
            <a:xfrm flipH="1">
              <a:off x="6934200" y="5105400"/>
              <a:ext cx="762000" cy="7620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latin typeface="+mj-lt"/>
              </a:endParaRPr>
            </a:p>
          </p:txBody>
        </p:sp>
        <p:sp>
          <p:nvSpPr>
            <p:cNvPr id="15" name="Line 11"/>
            <p:cNvSpPr>
              <a:spLocks noChangeShapeType="1"/>
            </p:cNvSpPr>
            <p:nvPr/>
          </p:nvSpPr>
          <p:spPr bwMode="auto">
            <a:xfrm flipH="1" flipV="1">
              <a:off x="2057400" y="5638800"/>
              <a:ext cx="762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latin typeface="+mj-lt"/>
              </a:endParaRPr>
            </a:p>
          </p:txBody>
        </p:sp>
        <p:pic>
          <p:nvPicPr>
            <p:cNvPr id="16" name="Picture 12" descr="G5_63_ix128"/>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4733925" y="2501900"/>
              <a:ext cx="1981200" cy="1978025"/>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Line 13"/>
            <p:cNvSpPr>
              <a:spLocks noChangeShapeType="1"/>
            </p:cNvSpPr>
            <p:nvPr/>
          </p:nvSpPr>
          <p:spPr bwMode="auto">
            <a:xfrm>
              <a:off x="3886200" y="2426732"/>
              <a:ext cx="823340" cy="914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latin typeface="+mj-lt"/>
              </a:endParaRPr>
            </a:p>
          </p:txBody>
        </p:sp>
        <p:sp>
          <p:nvSpPr>
            <p:cNvPr id="18" name="Rectangle 14"/>
            <p:cNvSpPr>
              <a:spLocks noChangeArrowheads="1"/>
            </p:cNvSpPr>
            <p:nvPr/>
          </p:nvSpPr>
          <p:spPr bwMode="auto">
            <a:xfrm>
              <a:off x="1295399" y="732282"/>
              <a:ext cx="1526765" cy="855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altLang="en-US" sz="1600" dirty="0">
                  <a:latin typeface="+mj-lt"/>
                </a:rPr>
                <a:t>Raw data:</a:t>
              </a:r>
            </a:p>
            <a:p>
              <a:r>
                <a:rPr lang="en-GB" altLang="en-US" sz="1600" dirty="0">
                  <a:latin typeface="+mj-lt"/>
                </a:rPr>
                <a:t>Particles</a:t>
              </a:r>
            </a:p>
          </p:txBody>
        </p:sp>
        <p:sp>
          <p:nvSpPr>
            <p:cNvPr id="19" name="Rectangle 15"/>
            <p:cNvSpPr>
              <a:spLocks noChangeArrowheads="1"/>
            </p:cNvSpPr>
            <p:nvPr/>
          </p:nvSpPr>
          <p:spPr bwMode="auto">
            <a:xfrm>
              <a:off x="7506120" y="819833"/>
              <a:ext cx="1828800" cy="855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GB" altLang="en-US" sz="1600" dirty="0">
                  <a:latin typeface="+mj-lt"/>
                </a:rPr>
                <a:t>FOF </a:t>
              </a:r>
              <a:r>
                <a:rPr lang="en-GB" altLang="en-US" sz="1600" dirty="0" smtClean="0">
                  <a:latin typeface="+mj-lt"/>
                </a:rPr>
                <a:t>groups</a:t>
              </a:r>
            </a:p>
            <a:p>
              <a:r>
                <a:rPr lang="en-GB" altLang="en-US" sz="1600" dirty="0" err="1" smtClean="0">
                  <a:latin typeface="+mj-lt"/>
                </a:rPr>
                <a:t>Subhalos</a:t>
              </a:r>
              <a:endParaRPr lang="en-GB" altLang="en-US" sz="1600" dirty="0">
                <a:latin typeface="+mj-lt"/>
              </a:endParaRPr>
            </a:p>
          </p:txBody>
        </p:sp>
        <p:sp>
          <p:nvSpPr>
            <p:cNvPr id="20" name="Rectangle 16"/>
            <p:cNvSpPr>
              <a:spLocks noChangeArrowheads="1"/>
            </p:cNvSpPr>
            <p:nvPr/>
          </p:nvSpPr>
          <p:spPr bwMode="auto">
            <a:xfrm>
              <a:off x="3005228" y="3428999"/>
              <a:ext cx="2032006" cy="4954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altLang="en-US" sz="1600" dirty="0">
                  <a:latin typeface="+mj-lt"/>
                </a:rPr>
                <a:t>Density fields</a:t>
              </a:r>
            </a:p>
          </p:txBody>
        </p:sp>
        <p:sp>
          <p:nvSpPr>
            <p:cNvPr id="21" name="Rectangle 17"/>
            <p:cNvSpPr>
              <a:spLocks noChangeArrowheads="1"/>
            </p:cNvSpPr>
            <p:nvPr/>
          </p:nvSpPr>
          <p:spPr bwMode="auto">
            <a:xfrm>
              <a:off x="7374432" y="2349345"/>
              <a:ext cx="2970942" cy="4954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GB" altLang="en-US" sz="1600" dirty="0" smtClean="0">
                  <a:latin typeface="+mj-lt"/>
                </a:rPr>
                <a:t>Halo merger </a:t>
              </a:r>
              <a:r>
                <a:rPr lang="en-GB" altLang="en-US" sz="1600" dirty="0">
                  <a:latin typeface="+mj-lt"/>
                </a:rPr>
                <a:t>trees</a:t>
              </a:r>
            </a:p>
          </p:txBody>
        </p:sp>
        <p:sp>
          <p:nvSpPr>
            <p:cNvPr id="22" name="Rectangle 18"/>
            <p:cNvSpPr>
              <a:spLocks noChangeArrowheads="1"/>
            </p:cNvSpPr>
            <p:nvPr/>
          </p:nvSpPr>
          <p:spPr bwMode="auto">
            <a:xfrm>
              <a:off x="3429000" y="4572000"/>
              <a:ext cx="2613671" cy="4954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altLang="en-US" sz="1600" dirty="0">
                  <a:latin typeface="+mj-lt"/>
                </a:rPr>
                <a:t>Synthetic </a:t>
              </a:r>
              <a:r>
                <a:rPr lang="en-GB" altLang="en-US" sz="1600" dirty="0" smtClean="0">
                  <a:latin typeface="+mj-lt"/>
                </a:rPr>
                <a:t>galaxies</a:t>
              </a:r>
              <a:endParaRPr lang="en-GB" altLang="en-US" sz="1600" dirty="0">
                <a:latin typeface="+mj-lt"/>
              </a:endParaRPr>
            </a:p>
          </p:txBody>
        </p:sp>
        <p:sp>
          <p:nvSpPr>
            <p:cNvPr id="23" name="Rectangle 19"/>
            <p:cNvSpPr>
              <a:spLocks noChangeArrowheads="1"/>
            </p:cNvSpPr>
            <p:nvPr/>
          </p:nvSpPr>
          <p:spPr bwMode="auto">
            <a:xfrm>
              <a:off x="0" y="6095999"/>
              <a:ext cx="2448088" cy="4954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altLang="en-US" sz="1600">
                  <a:latin typeface="+mj-lt"/>
                </a:rPr>
                <a:t>Mock catalogues</a:t>
              </a:r>
            </a:p>
          </p:txBody>
        </p:sp>
        <p:grpSp>
          <p:nvGrpSpPr>
            <p:cNvPr id="24" name="Group 25"/>
            <p:cNvGrpSpPr>
              <a:grpSpLocks/>
            </p:cNvGrpSpPr>
            <p:nvPr/>
          </p:nvGrpSpPr>
          <p:grpSpPr bwMode="auto">
            <a:xfrm>
              <a:off x="-706439" y="1624447"/>
              <a:ext cx="2403475" cy="1966912"/>
              <a:chOff x="-515" y="1017"/>
              <a:chExt cx="1514" cy="1239"/>
            </a:xfrm>
          </p:grpSpPr>
          <p:pic>
            <p:nvPicPr>
              <p:cNvPr id="26" name="Picture 22" descr="cluste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515" y="1282"/>
                <a:ext cx="1514" cy="974"/>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Rectangle 23"/>
              <p:cNvSpPr>
                <a:spLocks noChangeArrowheads="1"/>
              </p:cNvSpPr>
              <p:nvPr/>
            </p:nvSpPr>
            <p:spPr bwMode="auto">
              <a:xfrm>
                <a:off x="-275" y="1017"/>
                <a:ext cx="1244" cy="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altLang="en-US" sz="1600" dirty="0">
                    <a:latin typeface="+mj-lt"/>
                  </a:rPr>
                  <a:t>Mock images</a:t>
                </a:r>
              </a:p>
            </p:txBody>
          </p:sp>
        </p:grpSp>
        <p:sp>
          <p:nvSpPr>
            <p:cNvPr id="25" name="Line 11"/>
            <p:cNvSpPr>
              <a:spLocks noChangeShapeType="1"/>
            </p:cNvSpPr>
            <p:nvPr/>
          </p:nvSpPr>
          <p:spPr bwMode="auto">
            <a:xfrm flipH="1" flipV="1">
              <a:off x="605470" y="3428998"/>
              <a:ext cx="201824" cy="76200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latin typeface="+mj-lt"/>
              </a:endParaRPr>
            </a:p>
          </p:txBody>
        </p:sp>
      </p:grpSp>
    </p:spTree>
    <p:extLst>
      <p:ext uri="{BB962C8B-B14F-4D97-AF65-F5344CB8AC3E}">
        <p14:creationId xmlns:p14="http://schemas.microsoft.com/office/powerpoint/2010/main" xmlns="" val="5186369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11</a:t>
            </a:fld>
            <a:endParaRPr lang="en-US" dirty="0"/>
          </a:p>
        </p:txBody>
      </p:sp>
      <p:sp>
        <p:nvSpPr>
          <p:cNvPr id="4" name="Title 3"/>
          <p:cNvSpPr>
            <a:spLocks noGrp="1"/>
          </p:cNvSpPr>
          <p:nvPr>
            <p:ph type="title"/>
          </p:nvPr>
        </p:nvSpPr>
        <p:spPr>
          <a:xfrm>
            <a:off x="276225" y="628650"/>
            <a:ext cx="8229600" cy="990600"/>
          </a:xfrm>
        </p:spPr>
        <p:txBody>
          <a:bodyPr/>
          <a:lstStyle/>
          <a:p>
            <a:r>
              <a:rPr lang="en-US" dirty="0" smtClean="0"/>
              <a:t>Oceanography</a:t>
            </a:r>
            <a:endParaRPr lang="en-US" dirty="0"/>
          </a:p>
        </p:txBody>
      </p:sp>
      <p:sp>
        <p:nvSpPr>
          <p:cNvPr id="5" name="Content Placeholder 1"/>
          <p:cNvSpPr>
            <a:spLocks noGrp="1"/>
          </p:cNvSpPr>
          <p:nvPr/>
        </p:nvSpPr>
        <p:spPr>
          <a:xfrm>
            <a:off x="381000" y="1524000"/>
            <a:ext cx="8229600" cy="4191000"/>
          </a:xfrm>
          <a:prstGeom prst="rect">
            <a:avLst/>
          </a:prstGeom>
          <a:noFill/>
        </p:spPr>
        <p:txBody>
          <a:bodyPr vert="horz">
            <a:normAutofit/>
          </a:bodyPr>
          <a:lstStyle>
            <a:lvl1pPr marL="365760" indent="-256032" algn="l" rtl="0" eaLnBrk="1" latinLnBrk="0" hangingPunct="1">
              <a:spcBef>
                <a:spcPts val="400"/>
              </a:spcBef>
              <a:spcAft>
                <a:spcPts val="0"/>
              </a:spcAft>
              <a:buClr>
                <a:schemeClr val="accent4">
                  <a:lumMod val="75000"/>
                </a:schemeClr>
              </a:buClr>
              <a:buSzPct val="68000"/>
              <a:buFont typeface="Wingdings 3"/>
              <a:buChar char=""/>
              <a:defRPr kumimoji="0" sz="3200" kern="1200">
                <a:solidFill>
                  <a:schemeClr val="tx1"/>
                </a:solidFill>
                <a:latin typeface="Calibri" pitchFamily="34" charset="0"/>
                <a:ea typeface="+mn-ea"/>
                <a:cs typeface="+mn-cs"/>
              </a:defRPr>
            </a:lvl1pPr>
            <a:lvl2pPr marL="621792" indent="-228600" algn="l" rtl="0" eaLnBrk="1" latinLnBrk="0" hangingPunct="1">
              <a:spcBef>
                <a:spcPts val="324"/>
              </a:spcBef>
              <a:buClr>
                <a:schemeClr val="accent4">
                  <a:lumMod val="75000"/>
                </a:schemeClr>
              </a:buClr>
              <a:buFont typeface="Verdana"/>
              <a:buChar char="◦"/>
              <a:defRPr kumimoji="0" sz="2600" kern="1200">
                <a:solidFill>
                  <a:schemeClr val="tx1"/>
                </a:solidFill>
                <a:latin typeface="Calibri" pitchFamily="34" charset="0"/>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Calibri" pitchFamily="34" charset="0"/>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Calibri" pitchFamily="34" charset="0"/>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Calibri" pitchFamily="34"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None/>
            </a:pPr>
            <a:r>
              <a:rPr lang="en-US" sz="1800" b="1" dirty="0"/>
              <a:t>Hydrostatic and non-hydrostatic simulations of dense waters cascading off a shelf: The East Greenland </a:t>
            </a:r>
            <a:r>
              <a:rPr lang="en-US" sz="1800" b="1" dirty="0" smtClean="0"/>
              <a:t>case </a:t>
            </a:r>
            <a:r>
              <a:rPr lang="en-US" sz="1800" dirty="0" smtClean="0">
                <a:hlinkClick r:id="rId2"/>
              </a:rPr>
              <a:t>Marcello </a:t>
            </a:r>
            <a:r>
              <a:rPr lang="en-US" sz="1800" dirty="0">
                <a:hlinkClick r:id="rId2"/>
              </a:rPr>
              <a:t>G. </a:t>
            </a:r>
            <a:r>
              <a:rPr lang="en-US" sz="1800" dirty="0" err="1" smtClean="0">
                <a:hlinkClick r:id="rId2"/>
              </a:rPr>
              <a:t>Magaldi</a:t>
            </a:r>
            <a:r>
              <a:rPr lang="en-US" sz="1800" baseline="30000" dirty="0" smtClean="0"/>
              <a:t>, </a:t>
            </a:r>
            <a:r>
              <a:rPr lang="en-US" sz="1800" dirty="0" smtClean="0">
                <a:hlinkClick r:id="rId2"/>
              </a:rPr>
              <a:t>Thomas </a:t>
            </a:r>
            <a:r>
              <a:rPr lang="en-US" sz="1800" dirty="0">
                <a:hlinkClick r:id="rId2"/>
              </a:rPr>
              <a:t>W.N. </a:t>
            </a:r>
            <a:r>
              <a:rPr lang="en-US" sz="1800" dirty="0" err="1" smtClean="0">
                <a:hlinkClick r:id="rId2"/>
              </a:rPr>
              <a:t>Haine</a:t>
            </a: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endParaRPr lang="en-US" sz="1800" dirty="0"/>
          </a:p>
        </p:txBody>
      </p:sp>
      <p:pic>
        <p:nvPicPr>
          <p:cNvPr id="6" name="Picture 5"/>
          <p:cNvPicPr>
            <a:picLocks noChangeAspect="1"/>
          </p:cNvPicPr>
          <p:nvPr/>
        </p:nvPicPr>
        <p:blipFill>
          <a:blip r:embed="rId3"/>
          <a:stretch>
            <a:fillRect/>
          </a:stretch>
        </p:blipFill>
        <p:spPr>
          <a:xfrm>
            <a:off x="1219200" y="2310715"/>
            <a:ext cx="6001580" cy="4432985"/>
          </a:xfrm>
          <a:prstGeom prst="rect">
            <a:avLst/>
          </a:prstGeom>
        </p:spPr>
      </p:pic>
    </p:spTree>
    <p:extLst>
      <p:ext uri="{BB962C8B-B14F-4D97-AF65-F5344CB8AC3E}">
        <p14:creationId xmlns:p14="http://schemas.microsoft.com/office/powerpoint/2010/main" xmlns="" val="1940521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12</a:t>
            </a:fld>
            <a:endParaRPr lang="en-US" dirty="0"/>
          </a:p>
        </p:txBody>
      </p:sp>
      <p:sp>
        <p:nvSpPr>
          <p:cNvPr id="4" name="Title 3"/>
          <p:cNvSpPr>
            <a:spLocks noGrp="1"/>
          </p:cNvSpPr>
          <p:nvPr>
            <p:ph type="title"/>
          </p:nvPr>
        </p:nvSpPr>
        <p:spPr/>
        <p:txBody>
          <a:bodyPr/>
          <a:lstStyle/>
          <a:p>
            <a:r>
              <a:rPr lang="en-US" dirty="0" smtClean="0"/>
              <a:t>Genomics</a:t>
            </a:r>
            <a:endParaRPr lang="en-US" dirty="0"/>
          </a:p>
        </p:txBody>
      </p:sp>
      <p:pic>
        <p:nvPicPr>
          <p:cNvPr id="7" name="Picture 6"/>
          <p:cNvPicPr>
            <a:picLocks noChangeAspect="1"/>
          </p:cNvPicPr>
          <p:nvPr/>
        </p:nvPicPr>
        <p:blipFill rotWithShape="1">
          <a:blip r:embed="rId2"/>
          <a:srcRect b="9213"/>
          <a:stretch/>
        </p:blipFill>
        <p:spPr>
          <a:xfrm>
            <a:off x="228601" y="1828801"/>
            <a:ext cx="4953000" cy="3349233"/>
          </a:xfrm>
          <a:prstGeom prst="rect">
            <a:avLst/>
          </a:prstGeom>
        </p:spPr>
      </p:pic>
      <p:pic>
        <p:nvPicPr>
          <p:cNvPr id="6" name="Picture 5"/>
          <p:cNvPicPr>
            <a:picLocks noChangeAspect="1"/>
          </p:cNvPicPr>
          <p:nvPr/>
        </p:nvPicPr>
        <p:blipFill rotWithShape="1">
          <a:blip r:embed="rId3"/>
          <a:srcRect r="-424" b="711"/>
          <a:stretch/>
        </p:blipFill>
        <p:spPr>
          <a:xfrm>
            <a:off x="4038600" y="2590800"/>
            <a:ext cx="4560175" cy="2971800"/>
          </a:xfrm>
          <a:prstGeom prst="rect">
            <a:avLst/>
          </a:prstGeom>
        </p:spPr>
      </p:pic>
      <p:sp>
        <p:nvSpPr>
          <p:cNvPr id="2" name="TextBox 1"/>
          <p:cNvSpPr txBox="1"/>
          <p:nvPr/>
        </p:nvSpPr>
        <p:spPr>
          <a:xfrm>
            <a:off x="457200" y="6096000"/>
            <a:ext cx="8573928"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Building a DB of a trillion short reads from Next Gen Sequencing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44170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13</a:t>
            </a:fld>
            <a:endParaRPr lang="en-US" dirty="0"/>
          </a:p>
        </p:txBody>
      </p:sp>
      <p:pic>
        <p:nvPicPr>
          <p:cNvPr id="15" name="Picture 14"/>
          <p:cNvPicPr>
            <a:picLocks/>
          </p:cNvPicPr>
          <p:nvPr/>
        </p:nvPicPr>
        <p:blipFill>
          <a:blip r:embed="rId2"/>
          <a:stretch>
            <a:fillRect/>
          </a:stretch>
        </p:blipFill>
        <p:spPr>
          <a:xfrm>
            <a:off x="708612" y="1135173"/>
            <a:ext cx="8074152" cy="5422392"/>
          </a:xfrm>
          <a:prstGeom prst="rect">
            <a:avLst/>
          </a:prstGeom>
        </p:spPr>
      </p:pic>
    </p:spTree>
    <p:extLst>
      <p:ext uri="{BB962C8B-B14F-4D97-AF65-F5344CB8AC3E}">
        <p14:creationId xmlns:p14="http://schemas.microsoft.com/office/powerpoint/2010/main" xmlns="" val="11361736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14</a:t>
            </a:fld>
            <a:endParaRPr lang="en-US" dirty="0"/>
          </a:p>
        </p:txBody>
      </p:sp>
      <p:sp>
        <p:nvSpPr>
          <p:cNvPr id="4" name="Title 3"/>
          <p:cNvSpPr>
            <a:spLocks noGrp="1"/>
          </p:cNvSpPr>
          <p:nvPr>
            <p:ph type="title"/>
          </p:nvPr>
        </p:nvSpPr>
        <p:spPr/>
        <p:txBody>
          <a:bodyPr/>
          <a:lstStyle/>
          <a:p>
            <a:r>
              <a:rPr lang="en-US" dirty="0" smtClean="0"/>
              <a:t>Materials Science</a:t>
            </a: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29023" y="2763974"/>
            <a:ext cx="2436019" cy="243282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10311" y="3862196"/>
            <a:ext cx="2514600" cy="251130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69155" y="2737814"/>
            <a:ext cx="2514600" cy="248514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710311" y="1371600"/>
            <a:ext cx="2436019" cy="249059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838200" y="5691995"/>
            <a:ext cx="4191000" cy="287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horz" wrap="square" lIns="35719" tIns="35719" rIns="35719" bIns="35719" numCol="1" spcCol="38100" rtlCol="0" anchor="ctr">
            <a:spAutoFit/>
          </a:bodyPr>
          <a:lstStyle>
            <a:defPPr>
              <a:defRPr lang="en-US"/>
            </a:defPPr>
            <a:lvl1pPr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1pPr>
            <a:lvl2pPr marL="4572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2pPr>
            <a:lvl3pPr marL="9144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3pPr>
            <a:lvl4pPr marL="13716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4pPr>
            <a:lvl5pPr marL="18288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5pPr>
            <a:lvl6pPr marL="2286000" algn="l" defTabSz="914400" rtl="0" eaLnBrk="1" latinLnBrk="0" hangingPunct="1">
              <a:defRPr sz="2400" kern="1200">
                <a:solidFill>
                  <a:schemeClr val="tx1"/>
                </a:solidFill>
                <a:latin typeface="Times" pitchFamily="-107" charset="0"/>
                <a:ea typeface="ＭＳ Ｐゴシック" pitchFamily="-107" charset="-128"/>
                <a:cs typeface="+mn-cs"/>
              </a:defRPr>
            </a:lvl6pPr>
            <a:lvl7pPr marL="2743200" algn="l" defTabSz="914400" rtl="0" eaLnBrk="1" latinLnBrk="0" hangingPunct="1">
              <a:defRPr sz="2400" kern="1200">
                <a:solidFill>
                  <a:schemeClr val="tx1"/>
                </a:solidFill>
                <a:latin typeface="Times" pitchFamily="-107" charset="0"/>
                <a:ea typeface="ＭＳ Ｐゴシック" pitchFamily="-107" charset="-128"/>
                <a:cs typeface="+mn-cs"/>
              </a:defRPr>
            </a:lvl7pPr>
            <a:lvl8pPr marL="3200400" algn="l" defTabSz="914400" rtl="0" eaLnBrk="1" latinLnBrk="0" hangingPunct="1">
              <a:defRPr sz="2400" kern="1200">
                <a:solidFill>
                  <a:schemeClr val="tx1"/>
                </a:solidFill>
                <a:latin typeface="Times" pitchFamily="-107" charset="0"/>
                <a:ea typeface="ＭＳ Ｐゴシック" pitchFamily="-107" charset="-128"/>
                <a:cs typeface="+mn-cs"/>
              </a:defRPr>
            </a:lvl8pPr>
            <a:lvl9pPr marL="3657600" algn="l" defTabSz="914400" rtl="0" eaLnBrk="1" latinLnBrk="0" hangingPunct="1">
              <a:defRPr sz="2400" kern="1200">
                <a:solidFill>
                  <a:schemeClr val="tx1"/>
                </a:solidFill>
                <a:latin typeface="Times" pitchFamily="-107" charset="0"/>
                <a:ea typeface="ＭＳ Ｐゴシック" pitchFamily="-107" charset="-128"/>
                <a:cs typeface="+mn-cs"/>
              </a:defRPr>
            </a:lvl9pPr>
          </a:lstStyle>
          <a:p>
            <a:pPr algn="ctr" defTabSz="410751" fontAlgn="auto" latinLnBrk="1">
              <a:spcBef>
                <a:spcPts val="0"/>
              </a:spcBef>
              <a:spcAft>
                <a:spcPts val="0"/>
              </a:spcAft>
            </a:pPr>
            <a:r>
              <a:rPr lang="en-US" sz="1400" dirty="0">
                <a:solidFill>
                  <a:srgbClr val="FF0000"/>
                </a:solidFill>
              </a:rPr>
              <a:t>Daphalapurkar, Brady, Ramesh, Molinari. JMPS (2011)</a:t>
            </a:r>
            <a:endParaRPr lang="en-US" sz="1400" dirty="0">
              <a:solidFill>
                <a:srgbClr val="FF0000"/>
              </a:solidFill>
              <a:sym typeface="Palatino"/>
            </a:endParaRPr>
          </a:p>
        </p:txBody>
      </p:sp>
    </p:spTree>
    <p:extLst>
      <p:ext uri="{BB962C8B-B14F-4D97-AF65-F5344CB8AC3E}">
        <p14:creationId xmlns:p14="http://schemas.microsoft.com/office/powerpoint/2010/main" xmlns="" val="751169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Create interactive Numerical Laboratories</a:t>
            </a:r>
          </a:p>
          <a:p>
            <a:r>
              <a:rPr lang="en-US" dirty="0" smtClean="0"/>
              <a:t>Analysis server-side through web service</a:t>
            </a:r>
          </a:p>
          <a:p>
            <a:r>
              <a:rPr lang="en-US" dirty="0"/>
              <a:t>Use virtual sensor metaphor</a:t>
            </a:r>
          </a:p>
          <a:p>
            <a:r>
              <a:rPr lang="en-US" dirty="0" smtClean="0"/>
              <a:t>Many access patterns are local</a:t>
            </a:r>
          </a:p>
          <a:p>
            <a:r>
              <a:rPr lang="en-US" dirty="0" smtClean="0"/>
              <a:t>No need to download whole data sets</a:t>
            </a:r>
          </a:p>
          <a:p>
            <a:r>
              <a:rPr lang="en-US" dirty="0" smtClean="0"/>
              <a:t>Concept very successful in turbulence and </a:t>
            </a:r>
            <a:br>
              <a:rPr lang="en-US" dirty="0" smtClean="0"/>
            </a:br>
            <a:r>
              <a:rPr lang="en-US" dirty="0" smtClean="0"/>
              <a:t>cosmological N-body</a:t>
            </a:r>
          </a:p>
          <a:p>
            <a:r>
              <a:rPr lang="en-US" dirty="0" smtClean="0"/>
              <a:t>turbulence.pha.jhu.edu:</a:t>
            </a:r>
            <a:br>
              <a:rPr lang="en-US" dirty="0" smtClean="0"/>
            </a:br>
            <a:r>
              <a:rPr lang="en-US" dirty="0" smtClean="0"/>
              <a:t> </a:t>
            </a:r>
            <a:r>
              <a:rPr lang="en-US" dirty="0" smtClean="0">
                <a:solidFill>
                  <a:srgbClr val="FF0000"/>
                </a:solidFill>
              </a:rPr>
              <a:t>19 trillion points delivered!</a:t>
            </a:r>
          </a:p>
          <a:p>
            <a:r>
              <a:rPr lang="en-US" dirty="0" smtClean="0">
                <a:solidFill>
                  <a:srgbClr val="FF0000"/>
                </a:solidFill>
              </a:rPr>
              <a:t>Total science data in </a:t>
            </a:r>
            <a:r>
              <a:rPr lang="en-US" dirty="0" err="1" smtClean="0">
                <a:solidFill>
                  <a:srgbClr val="FF0000"/>
                </a:solidFill>
              </a:rPr>
              <a:t>SciServer</a:t>
            </a:r>
            <a:r>
              <a:rPr lang="en-US" dirty="0" smtClean="0">
                <a:solidFill>
                  <a:srgbClr val="FF0000"/>
                </a:solidFill>
              </a:rPr>
              <a:t> </a:t>
            </a:r>
            <a:r>
              <a:rPr lang="en-US" smtClean="0">
                <a:solidFill>
                  <a:srgbClr val="FF0000"/>
                </a:solidFill>
              </a:rPr>
              <a:t>currently ~2.5PB</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22773035-41A2-444D-BBD2-AFF09D9D00F0}" type="slidenum">
              <a:rPr lang="en-US" smtClean="0"/>
              <a:pPr/>
              <a:t>15</a:t>
            </a:fld>
            <a:endParaRPr lang="en-US" dirty="0"/>
          </a:p>
        </p:txBody>
      </p:sp>
      <p:sp>
        <p:nvSpPr>
          <p:cNvPr id="5" name="Title 4"/>
          <p:cNvSpPr>
            <a:spLocks noGrp="1"/>
          </p:cNvSpPr>
          <p:nvPr>
            <p:ph type="title"/>
          </p:nvPr>
        </p:nvSpPr>
        <p:spPr/>
        <p:txBody>
          <a:bodyPr/>
          <a:lstStyle/>
          <a:p>
            <a:r>
              <a:rPr lang="en-US" dirty="0" smtClean="0"/>
              <a:t>Open Numerical Laboratories</a:t>
            </a:r>
            <a:endParaRPr lang="en-US" dirty="0"/>
          </a:p>
        </p:txBody>
      </p:sp>
    </p:spTree>
    <p:extLst>
      <p:ext uri="{BB962C8B-B14F-4D97-AF65-F5344CB8AC3E}">
        <p14:creationId xmlns:p14="http://schemas.microsoft.com/office/powerpoint/2010/main" xmlns="" val="3882346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spcBef>
                <a:spcPts val="200"/>
              </a:spcBef>
            </a:pPr>
            <a:r>
              <a:rPr lang="en-US" sz="2800" b="0" dirty="0" smtClean="0">
                <a:effectLst/>
              </a:rPr>
              <a:t>Need to define sharp tradeoffs</a:t>
            </a:r>
          </a:p>
          <a:p>
            <a:pPr lvl="1">
              <a:spcBef>
                <a:spcPts val="200"/>
              </a:spcBef>
            </a:pPr>
            <a:r>
              <a:rPr lang="en-US" sz="2400" dirty="0" smtClean="0"/>
              <a:t>Data Analytics</a:t>
            </a:r>
            <a:r>
              <a:rPr lang="en-US" sz="2400" b="0" dirty="0" smtClean="0">
                <a:effectLst/>
              </a:rPr>
              <a:t> system is different from supercomputer</a:t>
            </a:r>
          </a:p>
          <a:p>
            <a:pPr lvl="1">
              <a:spcBef>
                <a:spcPts val="200"/>
              </a:spcBef>
            </a:pPr>
            <a:r>
              <a:rPr lang="en-US" sz="2400" dirty="0" smtClean="0"/>
              <a:t>What is the right balance between I/O and compute?</a:t>
            </a:r>
            <a:endParaRPr lang="en-US" sz="2400" b="0" dirty="0" smtClean="0">
              <a:effectLst/>
            </a:endParaRPr>
          </a:p>
          <a:p>
            <a:pPr>
              <a:spcBef>
                <a:spcPts val="200"/>
              </a:spcBef>
            </a:pPr>
            <a:r>
              <a:rPr lang="en-US" sz="2800" b="0" dirty="0" smtClean="0">
                <a:effectLst/>
              </a:rPr>
              <a:t>Need high bandwidth to large data</a:t>
            </a:r>
          </a:p>
          <a:p>
            <a:pPr lvl="1">
              <a:spcBef>
                <a:spcPts val="200"/>
              </a:spcBef>
            </a:pPr>
            <a:r>
              <a:rPr lang="en-US" sz="2400" b="0" dirty="0" smtClean="0">
                <a:effectLst/>
              </a:rPr>
              <a:t>Computations/visualizations must be on top of the data</a:t>
            </a:r>
          </a:p>
          <a:p>
            <a:pPr lvl="1">
              <a:spcBef>
                <a:spcPts val="200"/>
              </a:spcBef>
            </a:pPr>
            <a:r>
              <a:rPr lang="en-US" sz="2400" b="0" dirty="0" smtClean="0">
                <a:effectLst/>
              </a:rPr>
              <a:t>Must support at least few 100TB per server</a:t>
            </a:r>
          </a:p>
          <a:p>
            <a:pPr lvl="1">
              <a:spcBef>
                <a:spcPts val="200"/>
              </a:spcBef>
            </a:pPr>
            <a:r>
              <a:rPr lang="en-US" sz="2400" b="0" dirty="0" err="1" smtClean="0">
                <a:effectLst/>
              </a:rPr>
              <a:t>Petascale</a:t>
            </a:r>
            <a:r>
              <a:rPr lang="en-US" sz="2400" dirty="0" smtClean="0"/>
              <a:t>: </a:t>
            </a:r>
            <a:r>
              <a:rPr lang="en-US" sz="2400" b="0" dirty="0" smtClean="0">
                <a:effectLst/>
              </a:rPr>
              <a:t>3 copies for production (or erasure code?)</a:t>
            </a:r>
          </a:p>
          <a:p>
            <a:pPr lvl="1">
              <a:spcBef>
                <a:spcPts val="200"/>
              </a:spcBef>
            </a:pPr>
            <a:r>
              <a:rPr lang="en-US" sz="2400" dirty="0" smtClean="0"/>
              <a:t>Wide area data movement/backbone is hard</a:t>
            </a:r>
            <a:endParaRPr lang="en-US" sz="2400" b="0" dirty="0" smtClean="0">
              <a:effectLst/>
            </a:endParaRPr>
          </a:p>
          <a:p>
            <a:pPr>
              <a:spcBef>
                <a:spcPts val="200"/>
              </a:spcBef>
            </a:pPr>
            <a:r>
              <a:rPr lang="en-US" sz="2800" b="0" dirty="0" smtClean="0">
                <a:effectLst/>
              </a:rPr>
              <a:t>Lessons from the database world:</a:t>
            </a:r>
          </a:p>
          <a:p>
            <a:pPr lvl="1">
              <a:spcBef>
                <a:spcPts val="200"/>
              </a:spcBef>
            </a:pPr>
            <a:r>
              <a:rPr lang="en-US" sz="2400" b="0" dirty="0" smtClean="0">
                <a:effectLst/>
              </a:rPr>
              <a:t>It is </a:t>
            </a:r>
            <a:r>
              <a:rPr lang="en-US" sz="2400" dirty="0" smtClean="0"/>
              <a:t>nontrivial</a:t>
            </a:r>
            <a:r>
              <a:rPr lang="en-US" sz="2400" b="0" dirty="0" smtClean="0">
                <a:effectLst/>
              </a:rPr>
              <a:t> to schedule complex I/O patterns</a:t>
            </a:r>
          </a:p>
          <a:p>
            <a:pPr lvl="1">
              <a:spcBef>
                <a:spcPts val="200"/>
              </a:spcBef>
            </a:pPr>
            <a:r>
              <a:rPr lang="en-US" sz="2400" b="0" dirty="0" smtClean="0">
                <a:effectLst/>
              </a:rPr>
              <a:t>For subsets we must use indexing, cache resilient storage</a:t>
            </a:r>
          </a:p>
          <a:p>
            <a:pPr>
              <a:spcBef>
                <a:spcPts val="200"/>
              </a:spcBef>
              <a:buNone/>
            </a:pPr>
            <a:endParaRPr lang="en-US" b="0" dirty="0" smtClean="0">
              <a:effectLst/>
            </a:endParaRPr>
          </a:p>
        </p:txBody>
      </p:sp>
      <p:sp>
        <p:nvSpPr>
          <p:cNvPr id="2" name="Title 1"/>
          <p:cNvSpPr>
            <a:spLocks noGrp="1"/>
          </p:cNvSpPr>
          <p:nvPr>
            <p:ph type="title"/>
          </p:nvPr>
        </p:nvSpPr>
        <p:spPr/>
        <p:txBody>
          <a:bodyPr/>
          <a:lstStyle/>
          <a:p>
            <a:r>
              <a:rPr lang="en-US" dirty="0" smtClean="0"/>
              <a:t>Architectural Challenges</a:t>
            </a:r>
            <a:endParaRPr lang="en-US" dirty="0"/>
          </a:p>
        </p:txBody>
      </p:sp>
    </p:spTree>
    <p:extLst>
      <p:ext uri="{BB962C8B-B14F-4D97-AF65-F5344CB8AC3E}">
        <p14:creationId xmlns:p14="http://schemas.microsoft.com/office/powerpoint/2010/main" xmlns="" val="2635436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038600"/>
          </a:xfrm>
        </p:spPr>
        <p:txBody>
          <a:bodyPr>
            <a:normAutofit fontScale="85000" lnSpcReduction="20000"/>
          </a:bodyPr>
          <a:lstStyle/>
          <a:p>
            <a:pPr marL="109728" indent="0">
              <a:buNone/>
            </a:pPr>
            <a:r>
              <a:rPr lang="en-US" b="1" dirty="0" smtClean="0"/>
              <a:t>Objectives</a:t>
            </a:r>
          </a:p>
          <a:p>
            <a:r>
              <a:rPr lang="en-US" dirty="0" smtClean="0"/>
              <a:t>Extend infrastructure for SDSS to support additional Science Domains</a:t>
            </a:r>
          </a:p>
          <a:p>
            <a:r>
              <a:rPr lang="en-US" dirty="0" smtClean="0"/>
              <a:t>Host and serve petabyte datasets</a:t>
            </a:r>
          </a:p>
          <a:p>
            <a:r>
              <a:rPr lang="en-US" dirty="0" smtClean="0"/>
              <a:t>Support custom user datasets</a:t>
            </a:r>
          </a:p>
          <a:p>
            <a:r>
              <a:rPr lang="en-US" dirty="0" smtClean="0"/>
              <a:t>Provide access and query services</a:t>
            </a:r>
          </a:p>
          <a:p>
            <a:r>
              <a:rPr lang="en-US" dirty="0" smtClean="0"/>
              <a:t>Provide scalable compute services</a:t>
            </a:r>
          </a:p>
          <a:p>
            <a:r>
              <a:rPr lang="en-US" dirty="0" smtClean="0"/>
              <a:t>Support analyses and data sets too large to handle locally</a:t>
            </a:r>
          </a:p>
          <a:p>
            <a:r>
              <a:rPr lang="en-US" dirty="0" smtClean="0"/>
              <a:t>Provide collaborative tools for shared analysis</a:t>
            </a:r>
            <a:endParaRPr lang="en-US" dirty="0"/>
          </a:p>
        </p:txBody>
      </p:sp>
      <p:sp>
        <p:nvSpPr>
          <p:cNvPr id="3" name="Slide Number Placeholder 2"/>
          <p:cNvSpPr>
            <a:spLocks noGrp="1"/>
          </p:cNvSpPr>
          <p:nvPr>
            <p:ph type="sldNum" sz="quarter" idx="12"/>
          </p:nvPr>
        </p:nvSpPr>
        <p:spPr/>
        <p:txBody>
          <a:bodyPr/>
          <a:lstStyle/>
          <a:p>
            <a:fld id="{22773035-41A2-444D-BBD2-AFF09D9D00F0}" type="slidenum">
              <a:rPr lang="en-US" smtClean="0"/>
              <a:pPr/>
              <a:t>17</a:t>
            </a:fld>
            <a:endParaRPr lang="en-US" dirty="0"/>
          </a:p>
        </p:txBody>
      </p:sp>
      <p:sp>
        <p:nvSpPr>
          <p:cNvPr id="4" name="Title 3"/>
          <p:cNvSpPr>
            <a:spLocks noGrp="1"/>
          </p:cNvSpPr>
          <p:nvPr>
            <p:ph type="title"/>
          </p:nvPr>
        </p:nvSpPr>
        <p:spPr/>
        <p:txBody>
          <a:bodyPr/>
          <a:lstStyle/>
          <a:p>
            <a:r>
              <a:rPr lang="en-US" dirty="0" smtClean="0"/>
              <a:t>SciServer Project Objectives</a:t>
            </a:r>
            <a:endParaRPr lang="en-US" dirty="0"/>
          </a:p>
        </p:txBody>
      </p:sp>
      <p:sp>
        <p:nvSpPr>
          <p:cNvPr id="5" name="TextBox 4"/>
          <p:cNvSpPr txBox="1"/>
          <p:nvPr/>
        </p:nvSpPr>
        <p:spPr>
          <a:xfrm>
            <a:off x="2133600" y="5877580"/>
            <a:ext cx="5791200" cy="461665"/>
          </a:xfrm>
          <a:prstGeom prst="rect">
            <a:avLst/>
          </a:prstGeom>
          <a:noFill/>
        </p:spPr>
        <p:txBody>
          <a:bodyPr wrap="square" rtlCol="0">
            <a:spAutoFit/>
          </a:bodyPr>
          <a:lstStyle/>
          <a:p>
            <a:r>
              <a:rPr lang="en-US" b="1" i="1" dirty="0" smtClean="0">
                <a:solidFill>
                  <a:srgbClr val="FF6600"/>
                </a:solidFill>
                <a:latin typeface="Calibri" panose="020F0502020204030204" pitchFamily="34" charset="0"/>
              </a:rPr>
              <a:t>Computations stay CLOSE to the DATA…</a:t>
            </a:r>
            <a:endParaRPr lang="en-US" b="1" i="1" dirty="0">
              <a:solidFill>
                <a:srgbClr val="FF6600"/>
              </a:solidFill>
              <a:latin typeface="Calibri" panose="020F0502020204030204" pitchFamily="34" charset="0"/>
            </a:endParaRPr>
          </a:p>
        </p:txBody>
      </p:sp>
    </p:spTree>
    <p:extLst>
      <p:ext uri="{BB962C8B-B14F-4D97-AF65-F5344CB8AC3E}">
        <p14:creationId xmlns="" xmlns:p14="http://schemas.microsoft.com/office/powerpoint/2010/main" xmlns:mv="urn:schemas-microsoft-com:mac:vml" xmlns:mc="http://schemas.openxmlformats.org/markup-compatibility/2006" val="15396675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18</a:t>
            </a:fld>
            <a:endParaRPr lang="en-US" dirty="0"/>
          </a:p>
        </p:txBody>
      </p:sp>
      <p:sp>
        <p:nvSpPr>
          <p:cNvPr id="4" name="Title 3"/>
          <p:cNvSpPr>
            <a:spLocks noGrp="1"/>
          </p:cNvSpPr>
          <p:nvPr>
            <p:ph type="title"/>
          </p:nvPr>
        </p:nvSpPr>
        <p:spPr/>
        <p:txBody>
          <a:bodyPr/>
          <a:lstStyle/>
          <a:p>
            <a:r>
              <a:rPr lang="en-US" dirty="0" smtClean="0"/>
              <a:t>SciServer Project Components</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xmlns:mv="urn:schemas-microsoft-com:mac:vml" xmlns:mc="http://schemas.openxmlformats.org/markup-compatibility/2006" val="1113658720"/>
              </p:ext>
            </p:extLst>
          </p:nvPr>
        </p:nvGraphicFramePr>
        <p:xfrm>
          <a:off x="1219200" y="2209800"/>
          <a:ext cx="6096000" cy="4079240"/>
        </p:xfrm>
        <a:graphic>
          <a:graphicData uri="http://schemas.openxmlformats.org/drawingml/2006/table">
            <a:tbl>
              <a:tblPr firstRow="1" bandRow="1">
                <a:tableStyleId>{C4B1156A-380E-4F78-BDF5-A606A8083BF9}</a:tableStyleId>
              </a:tblPr>
              <a:tblGrid>
                <a:gridCol w="3048000"/>
                <a:gridCol w="3048000"/>
              </a:tblGrid>
              <a:tr h="370840">
                <a:tc>
                  <a:txBody>
                    <a:bodyPr/>
                    <a:lstStyle/>
                    <a:p>
                      <a:r>
                        <a:rPr lang="en-US" dirty="0" smtClean="0">
                          <a:latin typeface="Calibri" panose="020F0502020204030204" pitchFamily="34" charset="0"/>
                        </a:rPr>
                        <a:t>Major Components</a:t>
                      </a:r>
                      <a:endParaRPr lang="en-US" dirty="0">
                        <a:latin typeface="Calibri" panose="020F0502020204030204" pitchFamily="34" charset="0"/>
                      </a:endParaRPr>
                    </a:p>
                  </a:txBody>
                  <a:tcPr>
                    <a:solidFill>
                      <a:schemeClr val="accent4"/>
                    </a:solidFill>
                  </a:tcPr>
                </a:tc>
                <a:tc>
                  <a:txBody>
                    <a:bodyPr/>
                    <a:lstStyle/>
                    <a:p>
                      <a:r>
                        <a:rPr lang="en-US" dirty="0" smtClean="0">
                          <a:latin typeface="Calibri" panose="020F0502020204030204" pitchFamily="34" charset="0"/>
                        </a:rPr>
                        <a:t>Supporting Technologies</a:t>
                      </a:r>
                      <a:endParaRPr lang="en-US" dirty="0">
                        <a:latin typeface="Calibri" panose="020F0502020204030204" pitchFamily="34" charset="0"/>
                      </a:endParaRPr>
                    </a:p>
                  </a:txBody>
                  <a:tcPr>
                    <a:solidFill>
                      <a:schemeClr val="accent4"/>
                    </a:solidFill>
                  </a:tcPr>
                </a:tc>
              </a:tr>
              <a:tr h="370840">
                <a:tc>
                  <a:txBody>
                    <a:bodyPr/>
                    <a:lstStyle/>
                    <a:p>
                      <a:r>
                        <a:rPr lang="en-US" b="1" i="1" dirty="0" smtClean="0">
                          <a:solidFill>
                            <a:schemeClr val="tx1"/>
                          </a:solidFill>
                          <a:latin typeface="Calibri" panose="020F0502020204030204" pitchFamily="34" charset="0"/>
                        </a:rPr>
                        <a:t>Core</a:t>
                      </a:r>
                      <a:endParaRPr lang="en-US" b="1" i="1" dirty="0">
                        <a:solidFill>
                          <a:schemeClr val="tx1"/>
                        </a:solidFill>
                        <a:latin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panose="020F0502020204030204" pitchFamily="34" charset="0"/>
                        </a:rPr>
                        <a:t>Microsoft SQL Server</a:t>
                      </a:r>
                    </a:p>
                  </a:txBody>
                  <a:tcPr/>
                </a:tc>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chemeClr val="tx1"/>
                          </a:solidFill>
                          <a:latin typeface="Calibri" panose="020F0502020204030204" pitchFamily="34" charset="0"/>
                        </a:rPr>
                        <a:t>Login Portal</a:t>
                      </a:r>
                    </a:p>
                  </a:txBody>
                  <a:tcPr/>
                </a:tc>
                <a:tc>
                  <a:txBody>
                    <a:bodyPr/>
                    <a:lstStyle/>
                    <a:p>
                      <a:r>
                        <a:rPr lang="en-US" dirty="0" smtClean="0">
                          <a:latin typeface="Calibri" panose="020F0502020204030204" pitchFamily="34" charset="0"/>
                        </a:rPr>
                        <a:t>Open Stack</a:t>
                      </a:r>
                      <a:endParaRPr lang="en-US" dirty="0">
                        <a:latin typeface="Calibri" panose="020F0502020204030204" pitchFamily="34" charset="0"/>
                      </a:endParaRPr>
                    </a:p>
                  </a:txBody>
                  <a:tcPr/>
                </a:tc>
              </a:tr>
              <a:tr h="370840">
                <a:tc>
                  <a:txBody>
                    <a:bodyPr/>
                    <a:lstStyle/>
                    <a:p>
                      <a:pPr marL="285750" indent="-285750">
                        <a:buFont typeface="Arial" panose="020B0604020202020204" pitchFamily="34" charset="0"/>
                        <a:buChar char="•"/>
                      </a:pPr>
                      <a:r>
                        <a:rPr lang="en-US" dirty="0" err="1" smtClean="0">
                          <a:solidFill>
                            <a:schemeClr val="tx1"/>
                          </a:solidFill>
                          <a:latin typeface="Calibri" panose="020F0502020204030204" pitchFamily="34" charset="0"/>
                        </a:rPr>
                        <a:t>CASJobs</a:t>
                      </a:r>
                      <a:endParaRPr lang="en-US" dirty="0">
                        <a:solidFill>
                          <a:schemeClr val="tx1"/>
                        </a:solidFill>
                        <a:latin typeface="Calibri" panose="020F0502020204030204" pitchFamily="34" charset="0"/>
                      </a:endParaRPr>
                    </a:p>
                  </a:txBody>
                  <a:tcPr/>
                </a:tc>
                <a:tc>
                  <a:txBody>
                    <a:bodyPr/>
                    <a:lstStyle/>
                    <a:p>
                      <a:r>
                        <a:rPr lang="en-US" dirty="0" smtClean="0">
                          <a:latin typeface="Calibri" panose="020F0502020204030204" pitchFamily="34" charset="0"/>
                        </a:rPr>
                        <a:t>Docker</a:t>
                      </a:r>
                      <a:endParaRPr lang="en-US" dirty="0">
                        <a:latin typeface="Calibri" panose="020F0502020204030204" pitchFamily="34" charset="0"/>
                      </a:endParaRPr>
                    </a:p>
                  </a:txBody>
                  <a:tcPr/>
                </a:tc>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chemeClr val="tx1"/>
                          </a:solidFill>
                          <a:latin typeface="Calibri" panose="020F0502020204030204" pitchFamily="34" charset="0"/>
                        </a:rPr>
                        <a:t>SciServer Compute</a:t>
                      </a:r>
                    </a:p>
                  </a:txBody>
                  <a:tcPr/>
                </a:tc>
                <a:tc>
                  <a:txBody>
                    <a:bodyPr/>
                    <a:lstStyle/>
                    <a:p>
                      <a:r>
                        <a:rPr lang="en-US" dirty="0" err="1" smtClean="0">
                          <a:latin typeface="Calibri" panose="020F0502020204030204" pitchFamily="34" charset="0"/>
                        </a:rPr>
                        <a:t>Jupyter</a:t>
                      </a:r>
                      <a:endParaRPr lang="en-US" dirty="0">
                        <a:latin typeface="Calibri" panose="020F0502020204030204" pitchFamily="34" charset="0"/>
                      </a:endParaRPr>
                    </a:p>
                  </a:txBody>
                  <a:tcPr/>
                </a:tc>
              </a:tr>
              <a:tr h="370840">
                <a:tc>
                  <a:txBody>
                    <a:bodyPr/>
                    <a:lstStyle/>
                    <a:p>
                      <a:pPr marL="285750" indent="-285750">
                        <a:buFont typeface="Arial" panose="020B0604020202020204" pitchFamily="34" charset="0"/>
                        <a:buChar char="•"/>
                      </a:pPr>
                      <a:r>
                        <a:rPr lang="en-US" dirty="0" err="1" smtClean="0">
                          <a:solidFill>
                            <a:schemeClr val="tx1"/>
                          </a:solidFill>
                          <a:latin typeface="Calibri" panose="020F0502020204030204" pitchFamily="34" charset="0"/>
                        </a:rPr>
                        <a:t>SciDrive</a:t>
                      </a:r>
                      <a:endParaRPr lang="en-US" dirty="0">
                        <a:solidFill>
                          <a:schemeClr val="tx1"/>
                        </a:solidFill>
                        <a:latin typeface="Calibri" panose="020F0502020204030204" pitchFamily="34" charset="0"/>
                      </a:endParaRPr>
                    </a:p>
                  </a:txBody>
                  <a:tcPr/>
                </a:tc>
                <a:tc>
                  <a:txBody>
                    <a:bodyPr/>
                    <a:lstStyle/>
                    <a:p>
                      <a:endParaRPr lang="en-US" dirty="0">
                        <a:latin typeface="Calibri" panose="020F050202020403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solidFill>
                            <a:schemeClr val="tx1"/>
                          </a:solidFill>
                          <a:latin typeface="Calibri" panose="020F0502020204030204" pitchFamily="34" charset="0"/>
                        </a:rPr>
                        <a:t>Applications</a:t>
                      </a:r>
                    </a:p>
                  </a:txBody>
                  <a:tcPr/>
                </a:tc>
                <a:tc>
                  <a:txBody>
                    <a:bodyPr/>
                    <a:lstStyle/>
                    <a:p>
                      <a:endParaRPr lang="en-US" dirty="0">
                        <a:latin typeface="Calibri" panose="020F0502020204030204" pitchFamily="34" charset="0"/>
                      </a:endParaRPr>
                    </a:p>
                  </a:txBody>
                  <a:tcPr/>
                </a:tc>
              </a:tr>
              <a:tr h="370840">
                <a:tc>
                  <a:txBody>
                    <a:bodyPr/>
                    <a:lstStyle/>
                    <a:p>
                      <a:pPr marL="285750" indent="-285750">
                        <a:buFont typeface="Arial" panose="020B0604020202020204" pitchFamily="34" charset="0"/>
                        <a:buChar char="•"/>
                      </a:pPr>
                      <a:r>
                        <a:rPr lang="en-US" dirty="0" smtClean="0">
                          <a:solidFill>
                            <a:schemeClr val="tx1"/>
                          </a:solidFill>
                          <a:latin typeface="Calibri" panose="020F0502020204030204" pitchFamily="34" charset="0"/>
                        </a:rPr>
                        <a:t>SkyQuery</a:t>
                      </a:r>
                      <a:endParaRPr lang="en-US" dirty="0">
                        <a:solidFill>
                          <a:schemeClr val="tx1"/>
                        </a:solidFill>
                        <a:latin typeface="Calibri" panose="020F0502020204030204" pitchFamily="34" charset="0"/>
                      </a:endParaRPr>
                    </a:p>
                  </a:txBody>
                  <a:tcPr/>
                </a:tc>
                <a:tc>
                  <a:txBody>
                    <a:bodyPr/>
                    <a:lstStyle/>
                    <a:p>
                      <a:endParaRPr lang="en-US" dirty="0">
                        <a:latin typeface="Calibri" panose="020F0502020204030204" pitchFamily="34" charset="0"/>
                      </a:endParaRPr>
                    </a:p>
                  </a:txBody>
                  <a:tcPr/>
                </a:tc>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chemeClr val="tx1"/>
                          </a:solidFill>
                          <a:latin typeface="Calibri" panose="020F0502020204030204" pitchFamily="34" charset="0"/>
                        </a:rPr>
                        <a:t>SkyServer</a:t>
                      </a:r>
                    </a:p>
                  </a:txBody>
                  <a:tcPr/>
                </a:tc>
                <a:tc>
                  <a:txBody>
                    <a:bodyPr/>
                    <a:lstStyle/>
                    <a:p>
                      <a:endParaRPr lang="en-US" dirty="0">
                        <a:latin typeface="Calibri" panose="020F0502020204030204" pitchFamily="34" charset="0"/>
                      </a:endParaRPr>
                    </a:p>
                  </a:txBody>
                  <a:tcPr/>
                </a:tc>
              </a:tr>
              <a:tr h="370840">
                <a:tc>
                  <a:txBody>
                    <a:bodyPr/>
                    <a:lstStyle/>
                    <a:p>
                      <a:pPr marL="285750" indent="-285750">
                        <a:buFont typeface="Arial" panose="020B0604020202020204" pitchFamily="34" charset="0"/>
                        <a:buChar char="•"/>
                      </a:pPr>
                      <a:r>
                        <a:rPr lang="en-US" dirty="0" smtClean="0">
                          <a:solidFill>
                            <a:schemeClr val="tx1"/>
                          </a:solidFill>
                          <a:latin typeface="Calibri" panose="020F0502020204030204" pitchFamily="34" charset="0"/>
                        </a:rPr>
                        <a:t>GLUSEEN</a:t>
                      </a:r>
                      <a:endParaRPr lang="en-US" dirty="0">
                        <a:solidFill>
                          <a:schemeClr val="tx1"/>
                        </a:solidFill>
                        <a:latin typeface="Calibri" panose="020F0502020204030204" pitchFamily="34" charset="0"/>
                      </a:endParaRPr>
                    </a:p>
                  </a:txBody>
                  <a:tcPr/>
                </a:tc>
                <a:tc>
                  <a:txBody>
                    <a:bodyPr/>
                    <a:lstStyle/>
                    <a:p>
                      <a:endParaRPr lang="en-US" dirty="0">
                        <a:latin typeface="Calibri" panose="020F0502020204030204" pitchFamily="34" charset="0"/>
                      </a:endParaRPr>
                    </a:p>
                  </a:txBody>
                  <a:tcPr/>
                </a:tc>
              </a:tr>
              <a:tr h="370840">
                <a:tc>
                  <a:txBody>
                    <a:bodyPr/>
                    <a:lstStyle/>
                    <a:p>
                      <a:pPr marL="285750" indent="-285750">
                        <a:buFont typeface="Arial" panose="020B0604020202020204" pitchFamily="34" charset="0"/>
                        <a:buChar char="•"/>
                      </a:pPr>
                      <a:r>
                        <a:rPr lang="en-US" dirty="0" smtClean="0">
                          <a:solidFill>
                            <a:schemeClr val="tx1"/>
                          </a:solidFill>
                          <a:latin typeface="Calibri" panose="020F0502020204030204" pitchFamily="34" charset="0"/>
                        </a:rPr>
                        <a:t>Turbulence</a:t>
                      </a:r>
                      <a:endParaRPr lang="en-US" dirty="0">
                        <a:solidFill>
                          <a:schemeClr val="tx1"/>
                        </a:solidFill>
                        <a:latin typeface="Calibri" panose="020F0502020204030204" pitchFamily="34" charset="0"/>
                      </a:endParaRPr>
                    </a:p>
                  </a:txBody>
                  <a:tcPr/>
                </a:tc>
                <a:tc>
                  <a:txBody>
                    <a:bodyPr/>
                    <a:lstStyle/>
                    <a:p>
                      <a:endParaRPr lang="en-US" dirty="0">
                        <a:latin typeface="Calibri" panose="020F0502020204030204" pitchFamily="34" charset="0"/>
                      </a:endParaRPr>
                    </a:p>
                  </a:txBody>
                  <a:tcPr/>
                </a:tc>
              </a:tr>
            </a:tbl>
          </a:graphicData>
        </a:graphic>
      </p:graphicFrame>
    </p:spTree>
    <p:extLst>
      <p:ext uri="{BB962C8B-B14F-4D97-AF65-F5344CB8AC3E}">
        <p14:creationId xmlns="" xmlns:p14="http://schemas.microsoft.com/office/powerpoint/2010/main" xmlns:mv="urn:schemas-microsoft-com:mac:vml" xmlns:mc="http://schemas.openxmlformats.org/markup-compatibility/2006" val="21057399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038600"/>
          </a:xfrm>
        </p:spPr>
        <p:txBody>
          <a:bodyPr>
            <a:normAutofit/>
          </a:bodyPr>
          <a:lstStyle/>
          <a:p>
            <a:pPr marL="109728" indent="0">
              <a:buNone/>
            </a:pPr>
            <a:r>
              <a:rPr lang="en-US" b="1" dirty="0" smtClean="0"/>
              <a:t>Timelines</a:t>
            </a:r>
          </a:p>
        </p:txBody>
      </p:sp>
      <p:sp>
        <p:nvSpPr>
          <p:cNvPr id="3" name="Slide Number Placeholder 2"/>
          <p:cNvSpPr>
            <a:spLocks noGrp="1"/>
          </p:cNvSpPr>
          <p:nvPr>
            <p:ph type="sldNum" sz="quarter" idx="12"/>
          </p:nvPr>
        </p:nvSpPr>
        <p:spPr/>
        <p:txBody>
          <a:bodyPr/>
          <a:lstStyle/>
          <a:p>
            <a:fld id="{22773035-41A2-444D-BBD2-AFF09D9D00F0}" type="slidenum">
              <a:rPr lang="en-US" smtClean="0"/>
              <a:pPr/>
              <a:t>19</a:t>
            </a:fld>
            <a:endParaRPr lang="en-US" dirty="0"/>
          </a:p>
        </p:txBody>
      </p:sp>
      <p:sp>
        <p:nvSpPr>
          <p:cNvPr id="4" name="Title 3"/>
          <p:cNvSpPr>
            <a:spLocks noGrp="1"/>
          </p:cNvSpPr>
          <p:nvPr>
            <p:ph type="title"/>
          </p:nvPr>
        </p:nvSpPr>
        <p:spPr/>
        <p:txBody>
          <a:bodyPr/>
          <a:lstStyle/>
          <a:p>
            <a:r>
              <a:rPr lang="en-US" dirty="0" smtClean="0"/>
              <a:t>SciServer Project Timeline</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xmlns:mv="urn:schemas-microsoft-com:mac:vml" xmlns:mc="http://schemas.openxmlformats.org/markup-compatibility/2006" val="1467958732"/>
              </p:ext>
            </p:extLst>
          </p:nvPr>
        </p:nvGraphicFramePr>
        <p:xfrm>
          <a:off x="914400" y="2743200"/>
          <a:ext cx="6096000" cy="3749040"/>
        </p:xfrm>
        <a:graphic>
          <a:graphicData uri="http://schemas.openxmlformats.org/drawingml/2006/table">
            <a:tbl>
              <a:tblPr firstRow="1" bandRow="1">
                <a:tableStyleId>{C4B1156A-380E-4F78-BDF5-A606A8083BF9}</a:tableStyleId>
              </a:tblPr>
              <a:tblGrid>
                <a:gridCol w="1447800"/>
                <a:gridCol w="4648200"/>
              </a:tblGrid>
              <a:tr h="370840">
                <a:tc>
                  <a:txBody>
                    <a:bodyPr/>
                    <a:lstStyle/>
                    <a:p>
                      <a:r>
                        <a:rPr lang="en-US" b="1" dirty="0" smtClean="0">
                          <a:latin typeface="Calibri" panose="020F0502020204030204" pitchFamily="34" charset="0"/>
                        </a:rPr>
                        <a:t>Year 1</a:t>
                      </a:r>
                      <a:r>
                        <a:rPr lang="en-US" sz="1000" b="1" dirty="0" smtClean="0">
                          <a:latin typeface="Calibri" panose="020F0502020204030204" pitchFamily="34" charset="0"/>
                        </a:rPr>
                        <a:t> </a:t>
                      </a:r>
                    </a:p>
                    <a:p>
                      <a:r>
                        <a:rPr lang="en-US" sz="1200" b="1" dirty="0" smtClean="0">
                          <a:latin typeface="Calibri" panose="020F0502020204030204" pitchFamily="34" charset="0"/>
                        </a:rPr>
                        <a:t>(2013-2014)</a:t>
                      </a:r>
                      <a:endParaRPr lang="en-US" sz="2800" b="1" dirty="0">
                        <a:latin typeface="Calibri" panose="020F0502020204030204" pitchFamily="34" charset="0"/>
                      </a:endParaRPr>
                    </a:p>
                  </a:txBody>
                  <a:tcPr/>
                </a:tc>
                <a:tc>
                  <a:txBody>
                    <a:bodyPr/>
                    <a:lstStyle/>
                    <a:p>
                      <a:r>
                        <a:rPr lang="en-US" b="0" dirty="0" smtClean="0">
                          <a:latin typeface="Calibri" panose="020F0502020204030204" pitchFamily="34" charset="0"/>
                        </a:rPr>
                        <a:t>Project Setup, Scoping, Planning, Begin Refactoring, SDSS Unification</a:t>
                      </a:r>
                      <a:endParaRPr lang="en-US" b="0" dirty="0">
                        <a:latin typeface="Calibri" panose="020F0502020204030204" pitchFamily="34" charset="0"/>
                      </a:endParaRPr>
                    </a:p>
                  </a:txBody>
                  <a:tcPr/>
                </a:tc>
              </a:tr>
              <a:tr h="370840">
                <a:tc>
                  <a:txBody>
                    <a:bodyPr/>
                    <a:lstStyle/>
                    <a:p>
                      <a:r>
                        <a:rPr lang="en-US" b="1" dirty="0" smtClean="0">
                          <a:latin typeface="Calibri" panose="020F0502020204030204" pitchFamily="34" charset="0"/>
                        </a:rPr>
                        <a:t>Year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Calibri" panose="020F0502020204030204" pitchFamily="34" charset="0"/>
                        </a:rPr>
                        <a:t>(2013-2014)</a:t>
                      </a:r>
                      <a:endParaRPr lang="en-US" sz="2800" b="1" dirty="0" smtClean="0">
                        <a:latin typeface="Calibri" panose="020F0502020204030204" pitchFamily="34" charset="0"/>
                      </a:endParaRPr>
                    </a:p>
                  </a:txBody>
                  <a:tcPr/>
                </a:tc>
                <a:tc>
                  <a:txBody>
                    <a:bodyPr/>
                    <a:lstStyle/>
                    <a:p>
                      <a:r>
                        <a:rPr lang="en-US" dirty="0" smtClean="0">
                          <a:latin typeface="Calibri" panose="020F0502020204030204" pitchFamily="34" charset="0"/>
                        </a:rPr>
                        <a:t>Architectural Refactoring – API, Single Sign-on, prototype</a:t>
                      </a:r>
                      <a:r>
                        <a:rPr lang="en-US" baseline="0" dirty="0" smtClean="0">
                          <a:latin typeface="Calibri" panose="020F0502020204030204" pitchFamily="34" charset="0"/>
                        </a:rPr>
                        <a:t> Compute</a:t>
                      </a:r>
                      <a:endParaRPr lang="en-US" dirty="0">
                        <a:latin typeface="Calibri" panose="020F0502020204030204" pitchFamily="34" charset="0"/>
                      </a:endParaRPr>
                    </a:p>
                  </a:txBody>
                  <a:tcPr/>
                </a:tc>
              </a:tr>
              <a:tr h="370840">
                <a:tc>
                  <a:txBody>
                    <a:bodyPr/>
                    <a:lstStyle/>
                    <a:p>
                      <a:r>
                        <a:rPr lang="en-US" b="1" dirty="0" smtClean="0">
                          <a:solidFill>
                            <a:srgbClr val="FF6600"/>
                          </a:solidFill>
                          <a:latin typeface="Calibri" panose="020F0502020204030204" pitchFamily="34" charset="0"/>
                        </a:rPr>
                        <a:t>Year</a:t>
                      </a:r>
                      <a:r>
                        <a:rPr lang="en-US" b="1" baseline="0" dirty="0" smtClean="0">
                          <a:solidFill>
                            <a:srgbClr val="FF6600"/>
                          </a:solidFill>
                          <a:latin typeface="Calibri" panose="020F0502020204030204" pitchFamily="34" charset="0"/>
                        </a:rPr>
                        <a:t>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6600"/>
                          </a:solidFill>
                          <a:latin typeface="Calibri" panose="020F0502020204030204" pitchFamily="34" charset="0"/>
                        </a:rPr>
                        <a:t>(2013-2014)</a:t>
                      </a:r>
                      <a:endParaRPr lang="en-US" sz="2800" b="1" dirty="0" smtClean="0">
                        <a:solidFill>
                          <a:srgbClr val="FF6600"/>
                        </a:solidFill>
                        <a:latin typeface="Calibri" panose="020F0502020204030204" pitchFamily="34" charset="0"/>
                      </a:endParaRPr>
                    </a:p>
                  </a:txBody>
                  <a:tcPr/>
                </a:tc>
                <a:tc>
                  <a:txBody>
                    <a:bodyPr/>
                    <a:lstStyle/>
                    <a:p>
                      <a:r>
                        <a:rPr lang="en-US" b="1" dirty="0" smtClean="0">
                          <a:solidFill>
                            <a:srgbClr val="FF6600"/>
                          </a:solidFill>
                          <a:latin typeface="Calibri" panose="020F0502020204030204" pitchFamily="34" charset="0"/>
                        </a:rPr>
                        <a:t>SciServer System Release, Interactive</a:t>
                      </a:r>
                      <a:r>
                        <a:rPr lang="en-US" b="1" baseline="0" dirty="0" smtClean="0">
                          <a:solidFill>
                            <a:srgbClr val="FF6600"/>
                          </a:solidFill>
                          <a:latin typeface="Calibri" panose="020F0502020204030204" pitchFamily="34" charset="0"/>
                        </a:rPr>
                        <a:t> Compute, Scalable Job Management, Basic Dashboard, Initial Collaborative capabilities</a:t>
                      </a:r>
                      <a:endParaRPr lang="en-US" b="1" dirty="0">
                        <a:solidFill>
                          <a:srgbClr val="FF6600"/>
                        </a:solidFill>
                        <a:latin typeface="Calibri" panose="020F0502020204030204" pitchFamily="34" charset="0"/>
                      </a:endParaRPr>
                    </a:p>
                  </a:txBody>
                  <a:tcPr/>
                </a:tc>
              </a:tr>
              <a:tr h="370840">
                <a:tc>
                  <a:txBody>
                    <a:bodyPr/>
                    <a:lstStyle/>
                    <a:p>
                      <a:r>
                        <a:rPr lang="en-US" b="1" dirty="0" smtClean="0">
                          <a:latin typeface="Calibri" panose="020F0502020204030204" pitchFamily="34" charset="0"/>
                        </a:rPr>
                        <a:t>Year 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Calibri" panose="020F0502020204030204" pitchFamily="34" charset="0"/>
                        </a:rPr>
                        <a:t>(2013-2014)</a:t>
                      </a:r>
                      <a:endParaRPr lang="en-US" sz="2800" b="1" dirty="0" smtClean="0">
                        <a:latin typeface="Calibri" panose="020F0502020204030204" pitchFamily="34" charset="0"/>
                      </a:endParaRPr>
                    </a:p>
                  </a:txBody>
                  <a:tcPr/>
                </a:tc>
                <a:tc>
                  <a:txBody>
                    <a:bodyPr/>
                    <a:lstStyle/>
                    <a:p>
                      <a:r>
                        <a:rPr lang="en-US" dirty="0" smtClean="0">
                          <a:latin typeface="Calibri" panose="020F0502020204030204" pitchFamily="34" charset="0"/>
                        </a:rPr>
                        <a:t>Implementation in Science Domains, Educational</a:t>
                      </a:r>
                      <a:r>
                        <a:rPr lang="en-US" baseline="0" dirty="0" smtClean="0">
                          <a:latin typeface="Calibri" panose="020F0502020204030204" pitchFamily="34" charset="0"/>
                        </a:rPr>
                        <a:t> workbooks</a:t>
                      </a:r>
                      <a:endParaRPr lang="en-US" dirty="0">
                        <a:latin typeface="Calibri" panose="020F0502020204030204" pitchFamily="34" charset="0"/>
                      </a:endParaRPr>
                    </a:p>
                  </a:txBody>
                  <a:tcPr/>
                </a:tc>
              </a:tr>
              <a:tr h="370840">
                <a:tc>
                  <a:txBody>
                    <a:bodyPr/>
                    <a:lstStyle/>
                    <a:p>
                      <a:r>
                        <a:rPr lang="en-US" b="1" dirty="0" smtClean="0">
                          <a:latin typeface="Calibri" panose="020F0502020204030204" pitchFamily="34" charset="0"/>
                        </a:rPr>
                        <a:t>Year 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Calibri" panose="020F0502020204030204" pitchFamily="34" charset="0"/>
                        </a:rPr>
                        <a:t>(2013-2014)</a:t>
                      </a:r>
                      <a:endParaRPr lang="en-US" sz="2800" b="1" dirty="0" smtClean="0">
                        <a:latin typeface="Calibri" panose="020F0502020204030204" pitchFamily="34" charset="0"/>
                      </a:endParaRPr>
                    </a:p>
                  </a:txBody>
                  <a:tcPr/>
                </a:tc>
                <a:tc>
                  <a:txBody>
                    <a:bodyPr/>
                    <a:lstStyle/>
                    <a:p>
                      <a:r>
                        <a:rPr lang="en-US" dirty="0" smtClean="0">
                          <a:latin typeface="Calibri" panose="020F0502020204030204" pitchFamily="34" charset="0"/>
                        </a:rPr>
                        <a:t>System Scale out, </a:t>
                      </a:r>
                    </a:p>
                    <a:p>
                      <a:r>
                        <a:rPr lang="en-US" dirty="0" smtClean="0">
                          <a:latin typeface="Calibri" panose="020F0502020204030204" pitchFamily="34" charset="0"/>
                        </a:rPr>
                        <a:t>Data Analytics,  </a:t>
                      </a:r>
                    </a:p>
                    <a:p>
                      <a:r>
                        <a:rPr lang="en-US" dirty="0" smtClean="0">
                          <a:latin typeface="Calibri" panose="020F0502020204030204" pitchFamily="34" charset="0"/>
                        </a:rPr>
                        <a:t>Advanced</a:t>
                      </a:r>
                      <a:r>
                        <a:rPr lang="en-US" baseline="0" dirty="0" smtClean="0">
                          <a:latin typeface="Calibri" panose="020F0502020204030204" pitchFamily="34" charset="0"/>
                        </a:rPr>
                        <a:t> Deployment Scenarios</a:t>
                      </a:r>
                      <a:endParaRPr lang="en-US" dirty="0">
                        <a:latin typeface="Calibri" panose="020F0502020204030204" pitchFamily="34" charset="0"/>
                      </a:endParaRPr>
                    </a:p>
                  </a:txBody>
                  <a:tcPr/>
                </a:tc>
              </a:tr>
            </a:tbl>
          </a:graphicData>
        </a:graphic>
      </p:graphicFrame>
      <p:sp>
        <p:nvSpPr>
          <p:cNvPr id="7" name="Right Arrow 6"/>
          <p:cNvSpPr/>
          <p:nvPr/>
        </p:nvSpPr>
        <p:spPr>
          <a:xfrm flipH="1">
            <a:off x="7162800" y="4267200"/>
            <a:ext cx="838200" cy="381000"/>
          </a:xfrm>
          <a:prstGeom prst="rightArrow">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077200" y="4191000"/>
            <a:ext cx="990600" cy="461665"/>
          </a:xfrm>
          <a:prstGeom prst="rect">
            <a:avLst/>
          </a:prstGeom>
          <a:noFill/>
        </p:spPr>
        <p:txBody>
          <a:bodyPr wrap="square" rtlCol="0">
            <a:spAutoFit/>
          </a:bodyPr>
          <a:lstStyle/>
          <a:p>
            <a:r>
              <a:rPr lang="en-US" b="1" dirty="0" smtClean="0">
                <a:solidFill>
                  <a:srgbClr val="FF6600"/>
                </a:solidFill>
                <a:latin typeface="Calibri" panose="020F0502020204030204" pitchFamily="34" charset="0"/>
              </a:rPr>
              <a:t>NOW</a:t>
            </a:r>
            <a:endParaRPr lang="en-US" b="1" dirty="0">
              <a:solidFill>
                <a:srgbClr val="FF6600"/>
              </a:solidFill>
              <a:latin typeface="Calibri" panose="020F0502020204030204" pitchFamily="34" charset="0"/>
            </a:endParaRPr>
          </a:p>
        </p:txBody>
      </p:sp>
    </p:spTree>
    <p:extLst>
      <p:ext uri="{BB962C8B-B14F-4D97-AF65-F5344CB8AC3E}">
        <p14:creationId xmlns="" xmlns:p14="http://schemas.microsoft.com/office/powerpoint/2010/main" xmlns:mv="urn:schemas-microsoft-com:mac:vml" xmlns:mc="http://schemas.openxmlformats.org/markup-compatibility/2006" val="2273047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z="1600" smtClean="0">
                <a:latin typeface="+mj-lt"/>
              </a:rPr>
              <a:pPr/>
              <a:t>2</a:t>
            </a:fld>
            <a:endParaRPr lang="en-US" sz="1600" dirty="0">
              <a:latin typeface="+mj-lt"/>
            </a:endParaRPr>
          </a:p>
        </p:txBody>
      </p:sp>
      <p:sp>
        <p:nvSpPr>
          <p:cNvPr id="8" name="Title 7"/>
          <p:cNvSpPr>
            <a:spLocks noGrp="1"/>
          </p:cNvSpPr>
          <p:nvPr>
            <p:ph type="title"/>
          </p:nvPr>
        </p:nvSpPr>
        <p:spPr>
          <a:xfrm>
            <a:off x="457200" y="685800"/>
            <a:ext cx="8229600" cy="838200"/>
          </a:xfrm>
        </p:spPr>
        <p:txBody>
          <a:bodyPr/>
          <a:lstStyle/>
          <a:p>
            <a:pPr algn="ctr"/>
            <a:r>
              <a:rPr lang="en-US" dirty="0" smtClean="0"/>
              <a:t>Inspired by…</a:t>
            </a:r>
            <a:endParaRPr lang="en-US" dirty="0"/>
          </a:p>
        </p:txBody>
      </p:sp>
      <p:pic>
        <p:nvPicPr>
          <p:cNvPr id="5" name="Picture 4"/>
          <p:cNvPicPr>
            <a:picLocks noChangeAspect="1"/>
          </p:cNvPicPr>
          <p:nvPr/>
        </p:nvPicPr>
        <p:blipFill>
          <a:blip r:embed="rId2"/>
          <a:stretch>
            <a:fillRect/>
          </a:stretch>
        </p:blipFill>
        <p:spPr>
          <a:xfrm>
            <a:off x="5791200" y="1813560"/>
            <a:ext cx="1752599" cy="23108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3"/>
          <a:stretch>
            <a:fillRect/>
          </a:stretch>
        </p:blipFill>
        <p:spPr>
          <a:xfrm>
            <a:off x="1219200" y="1813560"/>
            <a:ext cx="1676400" cy="23892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Rectangle 8"/>
          <p:cNvSpPr/>
          <p:nvPr/>
        </p:nvSpPr>
        <p:spPr>
          <a:xfrm>
            <a:off x="228600" y="4797782"/>
            <a:ext cx="4114800" cy="1569660"/>
          </a:xfrm>
          <a:prstGeom prst="rect">
            <a:avLst/>
          </a:prstGeom>
        </p:spPr>
        <p:txBody>
          <a:bodyPr wrap="square">
            <a:spAutoFit/>
          </a:bodyPr>
          <a:lstStyle/>
          <a:p>
            <a:r>
              <a:rPr lang="en-US" sz="1400" i="1" dirty="0" smtClean="0">
                <a:latin typeface="+mj-lt"/>
              </a:rPr>
              <a:t>“For data analysis, one possibility is to move the data to you, but the other possibility is to move your query to the data… Often it turns out to be more efficient to move the questions than to move the data.”   </a:t>
            </a:r>
          </a:p>
          <a:p>
            <a:endParaRPr lang="en-US" sz="1400" i="1" dirty="0">
              <a:latin typeface="+mj-lt"/>
            </a:endParaRPr>
          </a:p>
          <a:p>
            <a:r>
              <a:rPr lang="en-US" sz="1200" dirty="0" smtClean="0">
                <a:latin typeface="+mj-lt"/>
              </a:rPr>
              <a:t>-- Jim Gray</a:t>
            </a:r>
            <a:endParaRPr lang="en-US" sz="1200" dirty="0">
              <a:effectLst/>
              <a:latin typeface="+mj-lt"/>
            </a:endParaRPr>
          </a:p>
        </p:txBody>
      </p:sp>
      <p:sp>
        <p:nvSpPr>
          <p:cNvPr id="10" name="Rectangle 9"/>
          <p:cNvSpPr/>
          <p:nvPr/>
        </p:nvSpPr>
        <p:spPr>
          <a:xfrm>
            <a:off x="4610099" y="4797782"/>
            <a:ext cx="4114800" cy="1384995"/>
          </a:xfrm>
          <a:prstGeom prst="rect">
            <a:avLst/>
          </a:prstGeom>
        </p:spPr>
        <p:txBody>
          <a:bodyPr wrap="square">
            <a:spAutoFit/>
          </a:bodyPr>
          <a:lstStyle/>
          <a:p>
            <a:r>
              <a:rPr lang="en-US" sz="1400" dirty="0" smtClean="0">
                <a:latin typeface="+mj-lt"/>
              </a:rPr>
              <a:t>Helen Shen’s article for </a:t>
            </a:r>
            <a:r>
              <a:rPr lang="en-US" sz="1400" i="1" dirty="0" smtClean="0">
                <a:latin typeface="+mj-lt"/>
              </a:rPr>
              <a:t>Nature</a:t>
            </a:r>
            <a:r>
              <a:rPr lang="en-US" sz="1400" dirty="0" smtClean="0">
                <a:latin typeface="+mj-lt"/>
              </a:rPr>
              <a:t> - </a:t>
            </a:r>
            <a:r>
              <a:rPr lang="en-US" sz="1400" b="1" dirty="0">
                <a:latin typeface="+mn-lt"/>
              </a:rPr>
              <a:t>Interactive notebooks: Sharing the </a:t>
            </a:r>
            <a:r>
              <a:rPr lang="en-US" sz="1400" b="1" dirty="0" smtClean="0">
                <a:latin typeface="+mn-lt"/>
              </a:rPr>
              <a:t>code </a:t>
            </a:r>
            <a:r>
              <a:rPr lang="en-US" sz="1400" b="1" dirty="0" smtClean="0"/>
              <a:t>– </a:t>
            </a:r>
            <a:r>
              <a:rPr lang="en-US" sz="1400" dirty="0" smtClean="0">
                <a:latin typeface="+mj-lt"/>
              </a:rPr>
              <a:t>featured a live demo of </a:t>
            </a:r>
            <a:r>
              <a:rPr lang="en-US" sz="1400" dirty="0" err="1" smtClean="0">
                <a:latin typeface="+mj-lt"/>
              </a:rPr>
              <a:t>IPython</a:t>
            </a:r>
            <a:r>
              <a:rPr lang="en-US" sz="1400" dirty="0" smtClean="0">
                <a:latin typeface="+mj-lt"/>
              </a:rPr>
              <a:t> notebooks created on-demand using Docker containers, and made a strong case for using </a:t>
            </a:r>
            <a:r>
              <a:rPr lang="en-US" sz="1400" dirty="0" err="1" smtClean="0">
                <a:latin typeface="+mj-lt"/>
              </a:rPr>
              <a:t>IPython</a:t>
            </a:r>
            <a:r>
              <a:rPr lang="en-US" sz="1400" dirty="0" smtClean="0">
                <a:latin typeface="+mj-lt"/>
              </a:rPr>
              <a:t> notebooks in scientific data analysis.</a:t>
            </a:r>
            <a:endParaRPr lang="en-US" sz="1200" dirty="0">
              <a:effectLst/>
              <a:latin typeface="+mj-lt"/>
            </a:endParaRPr>
          </a:p>
        </p:txBody>
      </p:sp>
    </p:spTree>
    <p:extLst>
      <p:ext uri="{BB962C8B-B14F-4D97-AF65-F5344CB8AC3E}">
        <p14:creationId xmlns:p14="http://schemas.microsoft.com/office/powerpoint/2010/main" xmlns="" val="962734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038600"/>
          </a:xfrm>
        </p:spPr>
        <p:txBody>
          <a:bodyPr>
            <a:normAutofit/>
          </a:bodyPr>
          <a:lstStyle/>
          <a:p>
            <a:pPr marL="109728" indent="0">
              <a:buNone/>
            </a:pPr>
            <a:r>
              <a:rPr lang="en-US" b="1" dirty="0" smtClean="0"/>
              <a:t>Timelines – Year 3</a:t>
            </a:r>
          </a:p>
        </p:txBody>
      </p:sp>
      <p:sp>
        <p:nvSpPr>
          <p:cNvPr id="3" name="Slide Number Placeholder 2"/>
          <p:cNvSpPr>
            <a:spLocks noGrp="1"/>
          </p:cNvSpPr>
          <p:nvPr>
            <p:ph type="sldNum" sz="quarter" idx="12"/>
          </p:nvPr>
        </p:nvSpPr>
        <p:spPr/>
        <p:txBody>
          <a:bodyPr/>
          <a:lstStyle/>
          <a:p>
            <a:fld id="{22773035-41A2-444D-BBD2-AFF09D9D00F0}" type="slidenum">
              <a:rPr lang="en-US" smtClean="0"/>
              <a:pPr/>
              <a:t>20</a:t>
            </a:fld>
            <a:endParaRPr lang="en-US" dirty="0"/>
          </a:p>
        </p:txBody>
      </p:sp>
      <p:sp>
        <p:nvSpPr>
          <p:cNvPr id="4" name="Title 3"/>
          <p:cNvSpPr>
            <a:spLocks noGrp="1"/>
          </p:cNvSpPr>
          <p:nvPr>
            <p:ph type="title"/>
          </p:nvPr>
        </p:nvSpPr>
        <p:spPr/>
        <p:txBody>
          <a:bodyPr/>
          <a:lstStyle/>
          <a:p>
            <a:r>
              <a:rPr lang="en-US" dirty="0" smtClean="0"/>
              <a:t>SciServer Project Current Plans</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xmlns:mv="urn:schemas-microsoft-com:mac:vml" xmlns:mc="http://schemas.openxmlformats.org/markup-compatibility/2006" val="3092357003"/>
              </p:ext>
            </p:extLst>
          </p:nvPr>
        </p:nvGraphicFramePr>
        <p:xfrm>
          <a:off x="914400" y="2895600"/>
          <a:ext cx="6096000" cy="3484880"/>
        </p:xfrm>
        <a:graphic>
          <a:graphicData uri="http://schemas.openxmlformats.org/drawingml/2006/table">
            <a:tbl>
              <a:tblPr firstRow="1" bandRow="1">
                <a:tableStyleId>{C4B1156A-380E-4F78-BDF5-A606A8083BF9}</a:tableStyleId>
              </a:tblPr>
              <a:tblGrid>
                <a:gridCol w="2133600"/>
                <a:gridCol w="3962400"/>
              </a:tblGrid>
              <a:tr h="370840">
                <a:tc>
                  <a:txBody>
                    <a:bodyPr/>
                    <a:lstStyle/>
                    <a:p>
                      <a:r>
                        <a:rPr lang="en-US" b="0" dirty="0" smtClean="0">
                          <a:latin typeface="Calibri" panose="020F0502020204030204" pitchFamily="34" charset="0"/>
                        </a:rPr>
                        <a:t>Apr 2016</a:t>
                      </a:r>
                      <a:endParaRPr lang="en-US" b="0" dirty="0">
                        <a:latin typeface="Calibri" panose="020F0502020204030204" pitchFamily="34" charset="0"/>
                      </a:endParaRPr>
                    </a:p>
                  </a:txBody>
                  <a:tcPr/>
                </a:tc>
                <a:tc>
                  <a:txBody>
                    <a:bodyPr/>
                    <a:lstStyle/>
                    <a:p>
                      <a:pPr marL="285750" indent="-285750">
                        <a:buFont typeface="Arial" panose="020B0604020202020204" pitchFamily="34" charset="0"/>
                        <a:buChar char="•"/>
                      </a:pPr>
                      <a:r>
                        <a:rPr lang="en-US" b="0" dirty="0" smtClean="0">
                          <a:solidFill>
                            <a:schemeClr val="tx1"/>
                          </a:solidFill>
                          <a:latin typeface="Calibri" panose="020F0502020204030204" pitchFamily="34" charset="0"/>
                        </a:rPr>
                        <a:t>SciServer System Release</a:t>
                      </a:r>
                    </a:p>
                  </a:txBody>
                  <a:tcPr/>
                </a:tc>
              </a:tr>
              <a:tr h="370840">
                <a:tc>
                  <a:txBody>
                    <a:bodyPr/>
                    <a:lstStyle/>
                    <a:p>
                      <a:r>
                        <a:rPr lang="en-US" dirty="0" smtClean="0">
                          <a:latin typeface="Calibri" panose="020F0502020204030204" pitchFamily="34" charset="0"/>
                        </a:rPr>
                        <a:t>May 2016</a:t>
                      </a:r>
                      <a:endParaRPr lang="en-US" dirty="0">
                        <a:latin typeface="Calibri" panose="020F0502020204030204" pitchFamily="34" charset="0"/>
                      </a:endParaRP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solidFill>
                            <a:schemeClr val="tx1"/>
                          </a:solidFill>
                          <a:latin typeface="Calibri" panose="020F0502020204030204" pitchFamily="34" charset="0"/>
                        </a:rPr>
                        <a:t>Interactive</a:t>
                      </a:r>
                      <a:r>
                        <a:rPr lang="en-US" b="0" baseline="0" dirty="0" smtClean="0">
                          <a:solidFill>
                            <a:schemeClr val="tx1"/>
                          </a:solidFill>
                          <a:latin typeface="Calibri" panose="020F0502020204030204" pitchFamily="34" charset="0"/>
                        </a:rPr>
                        <a:t> Compute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solidFill>
                            <a:schemeClr val="tx1"/>
                          </a:solidFill>
                          <a:latin typeface="Calibri" panose="020F0502020204030204" pitchFamily="34" charset="0"/>
                        </a:rPr>
                        <a:t>SkyQuery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solidFill>
                            <a:schemeClr val="tx1"/>
                          </a:solidFill>
                          <a:latin typeface="Calibri" panose="020F0502020204030204" pitchFamily="34" charset="0"/>
                        </a:rPr>
                        <a:t>Gluseen</a:t>
                      </a:r>
                      <a:endParaRPr lang="en-US" b="0" dirty="0" smtClean="0">
                        <a:latin typeface="Calibri" panose="020F0502020204030204" pitchFamily="34" charset="0"/>
                      </a:endParaRPr>
                    </a:p>
                  </a:txBody>
                  <a:tcPr/>
                </a:tc>
              </a:tr>
              <a:tr h="370840">
                <a:tc>
                  <a:txBody>
                    <a:bodyPr/>
                    <a:lstStyle/>
                    <a:p>
                      <a:r>
                        <a:rPr lang="en-US" b="0" dirty="0" smtClean="0">
                          <a:solidFill>
                            <a:schemeClr val="tx1"/>
                          </a:solidFill>
                          <a:latin typeface="Calibri" panose="020F0502020204030204" pitchFamily="34" charset="0"/>
                        </a:rPr>
                        <a:t>August 2016</a:t>
                      </a:r>
                      <a:endParaRPr lang="en-US" b="0" dirty="0">
                        <a:solidFill>
                          <a:schemeClr val="tx1"/>
                        </a:solidFill>
                        <a:latin typeface="Calibri" panose="020F0502020204030204" pitchFamily="34" charset="0"/>
                      </a:endParaRPr>
                    </a:p>
                  </a:txBody>
                  <a:tcPr/>
                </a:tc>
                <a:tc>
                  <a:txBody>
                    <a:bodyPr/>
                    <a:lstStyle/>
                    <a:p>
                      <a:pPr marL="285750" indent="-285750">
                        <a:buFont typeface="Arial" panose="020B0604020202020204" pitchFamily="34" charset="0"/>
                        <a:buChar char="•"/>
                      </a:pPr>
                      <a:r>
                        <a:rPr lang="en-US" b="0" baseline="0" dirty="0" smtClean="0">
                          <a:solidFill>
                            <a:schemeClr val="tx1"/>
                          </a:solidFill>
                          <a:latin typeface="Calibri" panose="020F0502020204030204" pitchFamily="34" charset="0"/>
                        </a:rPr>
                        <a:t>Prototype Scalable Job Management</a:t>
                      </a:r>
                    </a:p>
                    <a:p>
                      <a:pPr marL="285750" indent="-285750">
                        <a:buFont typeface="Arial" panose="020B0604020202020204" pitchFamily="34" charset="0"/>
                        <a:buChar char="•"/>
                      </a:pPr>
                      <a:r>
                        <a:rPr lang="en-US" b="0" baseline="0" dirty="0" smtClean="0">
                          <a:solidFill>
                            <a:schemeClr val="tx1"/>
                          </a:solidFill>
                          <a:latin typeface="Calibri" panose="020F0502020204030204" pitchFamily="34" charset="0"/>
                        </a:rPr>
                        <a:t>Basic Dashboard</a:t>
                      </a:r>
                    </a:p>
                    <a:p>
                      <a:pPr marL="285750" indent="-285750">
                        <a:buFont typeface="Arial" panose="020B0604020202020204" pitchFamily="34" charset="0"/>
                        <a:buChar char="•"/>
                      </a:pPr>
                      <a:r>
                        <a:rPr lang="en-US" b="0" baseline="0" dirty="0" smtClean="0">
                          <a:solidFill>
                            <a:schemeClr val="tx1"/>
                          </a:solidFill>
                          <a:latin typeface="Calibri" panose="020F0502020204030204" pitchFamily="34" charset="0"/>
                        </a:rPr>
                        <a:t>Initial Collaborative capabilities</a:t>
                      </a:r>
                      <a:endParaRPr lang="en-US" b="0" dirty="0">
                        <a:solidFill>
                          <a:schemeClr val="tx1"/>
                        </a:solidFill>
                        <a:latin typeface="Calibri" panose="020F0502020204030204" pitchFamily="34" charset="0"/>
                      </a:endParaRPr>
                    </a:p>
                  </a:txBody>
                  <a:tcPr/>
                </a:tc>
              </a:tr>
              <a:tr h="370840">
                <a:tc>
                  <a:txBody>
                    <a:bodyPr/>
                    <a:lstStyle/>
                    <a:p>
                      <a:r>
                        <a:rPr lang="en-US" dirty="0" smtClean="0">
                          <a:latin typeface="Calibri" panose="020F0502020204030204" pitchFamily="34" charset="0"/>
                        </a:rPr>
                        <a:t>October 2016</a:t>
                      </a:r>
                      <a:endParaRPr lang="en-US" dirty="0">
                        <a:latin typeface="Calibri" panose="020F0502020204030204" pitchFamily="34" charset="0"/>
                      </a:endParaRPr>
                    </a:p>
                  </a:txBody>
                  <a:tcPr/>
                </a:tc>
                <a:tc>
                  <a:txBody>
                    <a:bodyPr/>
                    <a:lstStyle/>
                    <a:p>
                      <a:pPr marL="285750" indent="-285750">
                        <a:buFont typeface="Arial" panose="020B0604020202020204" pitchFamily="34" charset="0"/>
                        <a:buChar char="•"/>
                      </a:pPr>
                      <a:r>
                        <a:rPr lang="en-US" b="0" baseline="0" dirty="0" smtClean="0">
                          <a:solidFill>
                            <a:schemeClr val="tx1"/>
                          </a:solidFill>
                          <a:latin typeface="Calibri" panose="020F0502020204030204" pitchFamily="34" charset="0"/>
                        </a:rPr>
                        <a:t>Scalable Job Management</a:t>
                      </a:r>
                    </a:p>
                    <a:p>
                      <a:pPr marL="285750" indent="-285750">
                        <a:buFont typeface="Arial" panose="020B0604020202020204" pitchFamily="34" charset="0"/>
                        <a:buChar char="•"/>
                      </a:pPr>
                      <a:r>
                        <a:rPr lang="en-US" b="0" baseline="0" dirty="0" smtClean="0">
                          <a:solidFill>
                            <a:schemeClr val="tx1"/>
                          </a:solidFill>
                          <a:latin typeface="Calibri" panose="020F0502020204030204" pitchFamily="34" charset="0"/>
                        </a:rPr>
                        <a:t>Turbulence</a:t>
                      </a:r>
                    </a:p>
                    <a:p>
                      <a:pPr marL="285750" indent="-285750">
                        <a:buFont typeface="Arial" panose="020B0604020202020204" pitchFamily="34" charset="0"/>
                        <a:buChar char="•"/>
                      </a:pPr>
                      <a:r>
                        <a:rPr lang="en-US" b="0" baseline="0" dirty="0" smtClean="0">
                          <a:solidFill>
                            <a:schemeClr val="tx1"/>
                          </a:solidFill>
                          <a:latin typeface="Calibri" panose="020F0502020204030204" pitchFamily="34" charset="0"/>
                        </a:rPr>
                        <a:t>Cosmology</a:t>
                      </a:r>
                      <a:endParaRPr lang="en-US" dirty="0">
                        <a:latin typeface="Calibri" panose="020F0502020204030204" pitchFamily="34" charset="0"/>
                      </a:endParaRPr>
                    </a:p>
                  </a:txBody>
                  <a:tcPr/>
                </a:tc>
              </a:tr>
              <a:tr h="370840">
                <a:tc>
                  <a:txBody>
                    <a:bodyPr/>
                    <a:lstStyle/>
                    <a:p>
                      <a:r>
                        <a:rPr lang="en-US" dirty="0" smtClean="0">
                          <a:latin typeface="Calibri" panose="020F0502020204030204" pitchFamily="34" charset="0"/>
                        </a:rPr>
                        <a:t>November 2016</a:t>
                      </a:r>
                      <a:endParaRPr lang="en-US" dirty="0">
                        <a:latin typeface="Calibri" panose="020F0502020204030204" pitchFamily="34" charset="0"/>
                      </a:endParaRPr>
                    </a:p>
                  </a:txBody>
                  <a:tcPr/>
                </a:tc>
                <a:tc>
                  <a:txBody>
                    <a:bodyPr/>
                    <a:lstStyle/>
                    <a:p>
                      <a:pPr marL="285750" indent="-285750">
                        <a:buFont typeface="Arial" panose="020B0604020202020204" pitchFamily="34" charset="0"/>
                        <a:buChar char="•"/>
                      </a:pPr>
                      <a:r>
                        <a:rPr lang="en-US" dirty="0" smtClean="0">
                          <a:latin typeface="Calibri" panose="020F0502020204030204" pitchFamily="34" charset="0"/>
                        </a:rPr>
                        <a:t>Project 3 year Review</a:t>
                      </a:r>
                      <a:endParaRPr lang="en-US" dirty="0">
                        <a:latin typeface="Calibri" panose="020F0502020204030204" pitchFamily="34" charset="0"/>
                      </a:endParaRPr>
                    </a:p>
                  </a:txBody>
                  <a:tcPr/>
                </a:tc>
              </a:tr>
            </a:tbl>
          </a:graphicData>
        </a:graphic>
      </p:graphicFrame>
    </p:spTree>
    <p:extLst>
      <p:ext uri="{BB962C8B-B14F-4D97-AF65-F5344CB8AC3E}">
        <p14:creationId xmlns="" xmlns:p14="http://schemas.microsoft.com/office/powerpoint/2010/main" xmlns:mv="urn:schemas-microsoft-com:mac:vml" xmlns:mc="http://schemas.openxmlformats.org/markup-compatibility/2006" val="2922841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981200"/>
            <a:ext cx="8229600" cy="4267200"/>
          </a:xfrm>
        </p:spPr>
        <p:txBody>
          <a:bodyPr>
            <a:normAutofit fontScale="92500" lnSpcReduction="20000"/>
          </a:bodyPr>
          <a:lstStyle/>
          <a:p>
            <a:pPr>
              <a:spcBef>
                <a:spcPts val="2400"/>
              </a:spcBef>
            </a:pPr>
            <a:r>
              <a:rPr lang="en-US" dirty="0"/>
              <a:t>Run asynchronous non-interactive jobs in separate Docker </a:t>
            </a:r>
            <a:r>
              <a:rPr lang="en-US" dirty="0" smtClean="0"/>
              <a:t>containers. It’s meant to be more than just </a:t>
            </a:r>
            <a:r>
              <a:rPr lang="en-US" dirty="0" err="1" smtClean="0"/>
              <a:t>Jupyter</a:t>
            </a:r>
            <a:r>
              <a:rPr lang="en-US" dirty="0" smtClean="0"/>
              <a:t> notebooks!</a:t>
            </a:r>
            <a:endParaRPr lang="en-US" dirty="0"/>
          </a:p>
          <a:p>
            <a:pPr>
              <a:spcBef>
                <a:spcPts val="2400"/>
              </a:spcBef>
            </a:pPr>
            <a:r>
              <a:rPr lang="en-US" dirty="0"/>
              <a:t>Create </a:t>
            </a:r>
            <a:r>
              <a:rPr lang="en-US" dirty="0" smtClean="0"/>
              <a:t>new VM </a:t>
            </a:r>
            <a:r>
              <a:rPr lang="en-US" dirty="0"/>
              <a:t>nodes on-demand to accommodate growing number of </a:t>
            </a:r>
            <a:r>
              <a:rPr lang="en-US" dirty="0" smtClean="0"/>
              <a:t>users.</a:t>
            </a:r>
            <a:endParaRPr lang="en-US" dirty="0"/>
          </a:p>
          <a:p>
            <a:pPr>
              <a:spcBef>
                <a:spcPts val="2400"/>
              </a:spcBef>
            </a:pPr>
            <a:r>
              <a:rPr lang="en-US" dirty="0" smtClean="0"/>
              <a:t>Provide </a:t>
            </a:r>
            <a:r>
              <a:rPr lang="en-US" dirty="0"/>
              <a:t>scratch (temporary) storage space for working with large amounts of </a:t>
            </a:r>
            <a:r>
              <a:rPr lang="en-US" dirty="0" smtClean="0"/>
              <a:t>data.</a:t>
            </a:r>
          </a:p>
          <a:p>
            <a:pPr>
              <a:spcBef>
                <a:spcPts val="2400"/>
              </a:spcBef>
            </a:pPr>
            <a:r>
              <a:rPr lang="en-US" dirty="0" smtClean="0"/>
              <a:t>Improve resource management.</a:t>
            </a:r>
            <a:endParaRPr lang="en-US" dirty="0"/>
          </a:p>
          <a:p>
            <a:endParaRPr lang="en-US" dirty="0"/>
          </a:p>
        </p:txBody>
      </p:sp>
      <p:sp>
        <p:nvSpPr>
          <p:cNvPr id="2" name="Slide Number Placeholder 1"/>
          <p:cNvSpPr>
            <a:spLocks noGrp="1"/>
          </p:cNvSpPr>
          <p:nvPr>
            <p:ph type="sldNum" sz="quarter" idx="12"/>
          </p:nvPr>
        </p:nvSpPr>
        <p:spPr/>
        <p:txBody>
          <a:bodyPr/>
          <a:lstStyle/>
          <a:p>
            <a:fld id="{502F9EC0-0988-493C-AEF4-49410E39D9F3}" type="slidenum">
              <a:rPr lang="en-US" smtClean="0"/>
              <a:pPr/>
              <a:t>21</a:t>
            </a:fld>
            <a:endParaRPr lang="en-US"/>
          </a:p>
        </p:txBody>
      </p:sp>
      <p:sp>
        <p:nvSpPr>
          <p:cNvPr id="3" name="Title 2"/>
          <p:cNvSpPr>
            <a:spLocks noGrp="1"/>
          </p:cNvSpPr>
          <p:nvPr>
            <p:ph type="title"/>
          </p:nvPr>
        </p:nvSpPr>
        <p:spPr>
          <a:xfrm>
            <a:off x="457200" y="838200"/>
            <a:ext cx="8229600" cy="990600"/>
          </a:xfrm>
        </p:spPr>
        <p:txBody>
          <a:bodyPr/>
          <a:lstStyle/>
          <a:p>
            <a:pPr algn="ctr"/>
            <a:r>
              <a:rPr lang="en-US" dirty="0" smtClean="0"/>
              <a:t>Work in Progress</a:t>
            </a:r>
            <a:endParaRPr lang="en-US" dirty="0"/>
          </a:p>
        </p:txBody>
      </p:sp>
    </p:spTree>
    <p:extLst>
      <p:ext uri="{BB962C8B-B14F-4D97-AF65-F5344CB8AC3E}">
        <p14:creationId xmlns:p14="http://schemas.microsoft.com/office/powerpoint/2010/main" xmlns="" val="33241340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z="1600" smtClean="0">
                <a:latin typeface="+mj-lt"/>
              </a:rPr>
              <a:pPr/>
              <a:t>22</a:t>
            </a:fld>
            <a:endParaRPr lang="en-US" sz="1600" dirty="0">
              <a:latin typeface="+mj-lt"/>
            </a:endParaRPr>
          </a:p>
        </p:txBody>
      </p:sp>
      <p:sp>
        <p:nvSpPr>
          <p:cNvPr id="19" name="Title 18"/>
          <p:cNvSpPr>
            <a:spLocks noGrp="1"/>
          </p:cNvSpPr>
          <p:nvPr>
            <p:ph type="title"/>
          </p:nvPr>
        </p:nvSpPr>
        <p:spPr/>
        <p:txBody>
          <a:bodyPr/>
          <a:lstStyle/>
          <a:p>
            <a:pPr algn="ctr"/>
            <a:r>
              <a:rPr lang="en-US" dirty="0" smtClean="0"/>
              <a:t>Data Storage Configuration</a:t>
            </a:r>
            <a:endParaRPr lang="en-US" dirty="0"/>
          </a:p>
        </p:txBody>
      </p:sp>
      <p:pic>
        <p:nvPicPr>
          <p:cNvPr id="18" name="Picture 17"/>
          <p:cNvPicPr>
            <a:picLocks noChangeAspect="1"/>
          </p:cNvPicPr>
          <p:nvPr/>
        </p:nvPicPr>
        <p:blipFill>
          <a:blip r:embed="rId2"/>
          <a:stretch>
            <a:fillRect/>
          </a:stretch>
        </p:blipFill>
        <p:spPr>
          <a:xfrm>
            <a:off x="533400" y="1905000"/>
            <a:ext cx="8170810" cy="4479926"/>
          </a:xfrm>
          <a:prstGeom prst="rect">
            <a:avLst/>
          </a:prstGeom>
        </p:spPr>
      </p:pic>
    </p:spTree>
    <p:extLst>
      <p:ext uri="{BB962C8B-B14F-4D97-AF65-F5344CB8AC3E}">
        <p14:creationId xmlns:p14="http://schemas.microsoft.com/office/powerpoint/2010/main" xmlns="" val="42780603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23</a:t>
            </a:fld>
            <a:endParaRPr lang="en-US" dirty="0"/>
          </a:p>
        </p:txBody>
      </p:sp>
      <p:sp>
        <p:nvSpPr>
          <p:cNvPr id="4" name="Title 3"/>
          <p:cNvSpPr>
            <a:spLocks noGrp="1"/>
          </p:cNvSpPr>
          <p:nvPr>
            <p:ph type="title"/>
          </p:nvPr>
        </p:nvSpPr>
        <p:spPr>
          <a:xfrm>
            <a:off x="457200" y="1752600"/>
            <a:ext cx="8229600" cy="990600"/>
          </a:xfrm>
        </p:spPr>
        <p:txBody>
          <a:bodyPr/>
          <a:lstStyle/>
          <a:p>
            <a:pPr algn="ctr"/>
            <a:r>
              <a:rPr lang="en-US" dirty="0" smtClean="0"/>
              <a:t>Questions?</a:t>
            </a:r>
            <a:endParaRPr lang="en-US" dirty="0"/>
          </a:p>
        </p:txBody>
      </p:sp>
    </p:spTree>
    <p:extLst>
      <p:ext uri="{BB962C8B-B14F-4D97-AF65-F5344CB8AC3E}">
        <p14:creationId xmlns:p14="http://schemas.microsoft.com/office/powerpoint/2010/main" xmlns="" val="22168831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titled-1.jpg"/>
          <p:cNvPicPr>
            <a:picLocks noGrp="1" noChangeAspect="1"/>
          </p:cNvPicPr>
          <p:nvPr>
            <p:ph idx="1"/>
          </p:nvPr>
        </p:nvPicPr>
        <p:blipFill>
          <a:blip r:embed="rId2"/>
          <a:stretch>
            <a:fillRect/>
          </a:stretch>
        </p:blipFill>
        <p:spPr>
          <a:xfrm>
            <a:off x="1752600" y="1904999"/>
            <a:ext cx="6019800" cy="4857097"/>
          </a:xfrm>
        </p:spPr>
      </p:pic>
      <p:sp>
        <p:nvSpPr>
          <p:cNvPr id="3" name="Slide Number Placeholder 2"/>
          <p:cNvSpPr>
            <a:spLocks noGrp="1"/>
          </p:cNvSpPr>
          <p:nvPr>
            <p:ph type="sldNum" sz="quarter" idx="12"/>
          </p:nvPr>
        </p:nvSpPr>
        <p:spPr/>
        <p:txBody>
          <a:bodyPr/>
          <a:lstStyle/>
          <a:p>
            <a:fld id="{22773035-41A2-444D-BBD2-AFF09D9D00F0}" type="slidenum">
              <a:rPr lang="en-US" smtClean="0"/>
              <a:pPr/>
              <a:t>24</a:t>
            </a:fld>
            <a:endParaRPr lang="en-US" dirty="0"/>
          </a:p>
        </p:txBody>
      </p:sp>
      <p:sp>
        <p:nvSpPr>
          <p:cNvPr id="4" name="Title 3"/>
          <p:cNvSpPr>
            <a:spLocks noGrp="1"/>
          </p:cNvSpPr>
          <p:nvPr>
            <p:ph type="title"/>
          </p:nvPr>
        </p:nvSpPr>
        <p:spPr/>
        <p:txBody>
          <a:bodyPr/>
          <a:lstStyle/>
          <a:p>
            <a:r>
              <a:rPr lang="en-US" dirty="0" smtClean="0"/>
              <a:t>Login Portal</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titled-2.jpg"/>
          <p:cNvPicPr>
            <a:picLocks noGrp="1" noChangeAspect="1"/>
          </p:cNvPicPr>
          <p:nvPr>
            <p:ph idx="1"/>
          </p:nvPr>
        </p:nvPicPr>
        <p:blipFill>
          <a:blip r:embed="rId2"/>
          <a:stretch>
            <a:fillRect/>
          </a:stretch>
        </p:blipFill>
        <p:spPr>
          <a:xfrm>
            <a:off x="1600200" y="1981199"/>
            <a:ext cx="6019800" cy="4857097"/>
          </a:xfrm>
        </p:spPr>
      </p:pic>
      <p:sp>
        <p:nvSpPr>
          <p:cNvPr id="3" name="Slide Number Placeholder 2"/>
          <p:cNvSpPr>
            <a:spLocks noGrp="1"/>
          </p:cNvSpPr>
          <p:nvPr>
            <p:ph type="sldNum" sz="quarter" idx="12"/>
          </p:nvPr>
        </p:nvSpPr>
        <p:spPr/>
        <p:txBody>
          <a:bodyPr/>
          <a:lstStyle/>
          <a:p>
            <a:fld id="{22773035-41A2-444D-BBD2-AFF09D9D00F0}" type="slidenum">
              <a:rPr lang="en-US" smtClean="0"/>
              <a:pPr/>
              <a:t>25</a:t>
            </a:fld>
            <a:endParaRPr lang="en-US" dirty="0"/>
          </a:p>
        </p:txBody>
      </p:sp>
      <p:sp>
        <p:nvSpPr>
          <p:cNvPr id="4" name="Title 3"/>
          <p:cNvSpPr>
            <a:spLocks noGrp="1"/>
          </p:cNvSpPr>
          <p:nvPr>
            <p:ph type="title"/>
          </p:nvPr>
        </p:nvSpPr>
        <p:spPr/>
        <p:txBody>
          <a:bodyPr/>
          <a:lstStyle/>
          <a:p>
            <a:r>
              <a:rPr lang="en-US" dirty="0" smtClean="0"/>
              <a:t>SkyServer</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titled-3.jpg"/>
          <p:cNvPicPr>
            <a:picLocks noGrp="1" noChangeAspect="1"/>
          </p:cNvPicPr>
          <p:nvPr>
            <p:ph idx="1"/>
          </p:nvPr>
        </p:nvPicPr>
        <p:blipFill>
          <a:blip r:embed="rId2"/>
          <a:stretch>
            <a:fillRect/>
          </a:stretch>
        </p:blipFill>
        <p:spPr>
          <a:xfrm>
            <a:off x="1676400" y="1981200"/>
            <a:ext cx="5715000" cy="4611168"/>
          </a:xfrm>
        </p:spPr>
      </p:pic>
      <p:sp>
        <p:nvSpPr>
          <p:cNvPr id="3" name="Slide Number Placeholder 2"/>
          <p:cNvSpPr>
            <a:spLocks noGrp="1"/>
          </p:cNvSpPr>
          <p:nvPr>
            <p:ph type="sldNum" sz="quarter" idx="12"/>
          </p:nvPr>
        </p:nvSpPr>
        <p:spPr/>
        <p:txBody>
          <a:bodyPr/>
          <a:lstStyle/>
          <a:p>
            <a:fld id="{22773035-41A2-444D-BBD2-AFF09D9D00F0}" type="slidenum">
              <a:rPr lang="en-US" smtClean="0"/>
              <a:pPr/>
              <a:t>26</a:t>
            </a:fld>
            <a:endParaRPr lang="en-US" dirty="0"/>
          </a:p>
        </p:txBody>
      </p:sp>
      <p:sp>
        <p:nvSpPr>
          <p:cNvPr id="4" name="Title 3"/>
          <p:cNvSpPr>
            <a:spLocks noGrp="1"/>
          </p:cNvSpPr>
          <p:nvPr>
            <p:ph type="title"/>
          </p:nvPr>
        </p:nvSpPr>
        <p:spPr/>
        <p:txBody>
          <a:bodyPr/>
          <a:lstStyle/>
          <a:p>
            <a:r>
              <a:rPr lang="en-US" dirty="0" smtClean="0"/>
              <a:t>CasJobs: Query</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titled-5.jpg"/>
          <p:cNvPicPr>
            <a:picLocks noGrp="1" noChangeAspect="1"/>
          </p:cNvPicPr>
          <p:nvPr>
            <p:ph idx="1"/>
          </p:nvPr>
        </p:nvPicPr>
        <p:blipFill>
          <a:blip r:embed="rId2"/>
          <a:stretch>
            <a:fillRect/>
          </a:stretch>
        </p:blipFill>
        <p:spPr>
          <a:xfrm>
            <a:off x="1905000" y="1981199"/>
            <a:ext cx="5867400" cy="4734133"/>
          </a:xfrm>
        </p:spPr>
      </p:pic>
      <p:sp>
        <p:nvSpPr>
          <p:cNvPr id="3" name="Slide Number Placeholder 2"/>
          <p:cNvSpPr>
            <a:spLocks noGrp="1"/>
          </p:cNvSpPr>
          <p:nvPr>
            <p:ph type="sldNum" sz="quarter" idx="12"/>
          </p:nvPr>
        </p:nvSpPr>
        <p:spPr/>
        <p:txBody>
          <a:bodyPr/>
          <a:lstStyle/>
          <a:p>
            <a:fld id="{22773035-41A2-444D-BBD2-AFF09D9D00F0}" type="slidenum">
              <a:rPr lang="en-US" smtClean="0"/>
              <a:pPr/>
              <a:t>27</a:t>
            </a:fld>
            <a:endParaRPr lang="en-US" dirty="0"/>
          </a:p>
        </p:txBody>
      </p:sp>
      <p:sp>
        <p:nvSpPr>
          <p:cNvPr id="4" name="Title 3"/>
          <p:cNvSpPr>
            <a:spLocks noGrp="1"/>
          </p:cNvSpPr>
          <p:nvPr>
            <p:ph type="title"/>
          </p:nvPr>
        </p:nvSpPr>
        <p:spPr/>
        <p:txBody>
          <a:bodyPr/>
          <a:lstStyle/>
          <a:p>
            <a:r>
              <a:rPr lang="en-US" dirty="0" smtClean="0"/>
              <a:t>CasJobs: MyDB</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22773035-41A2-444D-BBD2-AFF09D9D00F0}" type="slidenum">
              <a:rPr lang="en-US" smtClean="0"/>
              <a:pPr/>
              <a:t>28</a:t>
            </a:fld>
            <a:endParaRPr lang="en-US" dirty="0"/>
          </a:p>
        </p:txBody>
      </p:sp>
      <p:sp>
        <p:nvSpPr>
          <p:cNvPr id="4" name="Title 3"/>
          <p:cNvSpPr>
            <a:spLocks noGrp="1"/>
          </p:cNvSpPr>
          <p:nvPr>
            <p:ph type="title"/>
          </p:nvPr>
        </p:nvSpPr>
        <p:spPr/>
        <p:txBody>
          <a:bodyPr/>
          <a:lstStyle/>
          <a:p>
            <a:r>
              <a:rPr lang="en-US" dirty="0" err="1" smtClean="0"/>
              <a:t>SciDrive</a:t>
            </a:r>
            <a:endParaRPr lang="en-US" dirty="0"/>
          </a:p>
        </p:txBody>
      </p:sp>
      <p:pic>
        <p:nvPicPr>
          <p:cNvPr id="26626" name="Picture 2"/>
          <p:cNvPicPr>
            <a:picLocks noChangeAspect="1" noChangeArrowheads="1"/>
          </p:cNvPicPr>
          <p:nvPr/>
        </p:nvPicPr>
        <p:blipFill>
          <a:blip r:embed="rId2"/>
          <a:srcRect/>
          <a:stretch>
            <a:fillRect/>
          </a:stretch>
        </p:blipFill>
        <p:spPr bwMode="auto">
          <a:xfrm>
            <a:off x="1676400" y="2057399"/>
            <a:ext cx="5867400" cy="4734133"/>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Jim Gray: “</a:t>
            </a:r>
            <a:r>
              <a:rPr lang="en-US" i="1" dirty="0" smtClean="0"/>
              <a:t>Often it turns out </a:t>
            </a:r>
            <a:r>
              <a:rPr lang="en-US" i="1" dirty="0" smtClean="0"/>
              <a:t/>
            </a:r>
            <a:br>
              <a:rPr lang="en-US" i="1" dirty="0" smtClean="0"/>
            </a:br>
            <a:r>
              <a:rPr lang="en-US" i="1" dirty="0" smtClean="0"/>
              <a:t>to </a:t>
            </a:r>
            <a:r>
              <a:rPr lang="en-US" i="1" dirty="0" smtClean="0"/>
              <a:t>be more efficient to move </a:t>
            </a:r>
            <a:r>
              <a:rPr lang="en-US" i="1" dirty="0" smtClean="0"/>
              <a:t/>
            </a:r>
            <a:br>
              <a:rPr lang="en-US" i="1" dirty="0" smtClean="0"/>
            </a:br>
            <a:r>
              <a:rPr lang="en-US" i="1" dirty="0" smtClean="0"/>
              <a:t>the </a:t>
            </a:r>
            <a:r>
              <a:rPr lang="en-US" i="1" dirty="0" smtClean="0"/>
              <a:t>questions than </a:t>
            </a:r>
            <a:r>
              <a:rPr lang="en-US" i="1" dirty="0" smtClean="0"/>
              <a:t>the </a:t>
            </a:r>
            <a:r>
              <a:rPr lang="en-US" i="1" dirty="0" smtClean="0"/>
              <a:t>data.” </a:t>
            </a:r>
            <a:endParaRPr lang="en-US" i="1" dirty="0" smtClean="0"/>
          </a:p>
          <a:p>
            <a:endParaRPr lang="en-US" dirty="0"/>
          </a:p>
        </p:txBody>
      </p:sp>
      <p:sp>
        <p:nvSpPr>
          <p:cNvPr id="2" name="Slide Number Placeholder 1"/>
          <p:cNvSpPr>
            <a:spLocks noGrp="1"/>
          </p:cNvSpPr>
          <p:nvPr>
            <p:ph type="sldNum" sz="quarter" idx="12"/>
          </p:nvPr>
        </p:nvSpPr>
        <p:spPr/>
        <p:txBody>
          <a:bodyPr/>
          <a:lstStyle/>
          <a:p>
            <a:fld id="{502F9EC0-0988-493C-AEF4-49410E39D9F3}" type="slidenum">
              <a:rPr lang="en-US" smtClean="0"/>
              <a:pPr/>
              <a:t>3</a:t>
            </a:fld>
            <a:endParaRPr lang="en-US"/>
          </a:p>
        </p:txBody>
      </p:sp>
      <p:sp>
        <p:nvSpPr>
          <p:cNvPr id="3" name="Title 2"/>
          <p:cNvSpPr>
            <a:spLocks noGrp="1"/>
          </p:cNvSpPr>
          <p:nvPr>
            <p:ph type="title"/>
          </p:nvPr>
        </p:nvSpPr>
        <p:spPr/>
        <p:txBody>
          <a:bodyPr/>
          <a:lstStyle/>
          <a:p>
            <a:r>
              <a:rPr lang="en-US" dirty="0" smtClean="0"/>
              <a:t>Motivation</a:t>
            </a:r>
            <a:endParaRPr lang="en-US" dirty="0"/>
          </a:p>
        </p:txBody>
      </p:sp>
      <p:pic>
        <p:nvPicPr>
          <p:cNvPr id="6" name="Picture 5" descr="JamesGray.jpg"/>
          <p:cNvPicPr>
            <a:picLocks noChangeAspect="1"/>
          </p:cNvPicPr>
          <p:nvPr/>
        </p:nvPicPr>
        <p:blipFill>
          <a:blip r:embed="rId2"/>
          <a:stretch>
            <a:fillRect/>
          </a:stretch>
        </p:blipFill>
        <p:spPr>
          <a:xfrm>
            <a:off x="6934200" y="1676400"/>
            <a:ext cx="1981200" cy="238347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981200"/>
            <a:ext cx="8229600" cy="4495800"/>
          </a:xfrm>
        </p:spPr>
        <p:txBody>
          <a:bodyPr>
            <a:normAutofit/>
          </a:bodyPr>
          <a:lstStyle/>
          <a:p>
            <a:r>
              <a:rPr lang="en-US" dirty="0" smtClean="0"/>
              <a:t>Helen </a:t>
            </a:r>
            <a:r>
              <a:rPr lang="en-US" dirty="0" err="1" smtClean="0"/>
              <a:t>Shen</a:t>
            </a:r>
            <a:r>
              <a:rPr lang="en-US" dirty="0" smtClean="0"/>
              <a:t>: </a:t>
            </a:r>
            <a:r>
              <a:rPr lang="en-US" dirty="0" smtClean="0"/>
              <a:t>“</a:t>
            </a:r>
            <a:r>
              <a:rPr lang="en-US" dirty="0" smtClean="0"/>
              <a:t>Brown's </a:t>
            </a:r>
            <a:br>
              <a:rPr lang="en-US" dirty="0" smtClean="0"/>
            </a:br>
            <a:r>
              <a:rPr lang="en-US" dirty="0" smtClean="0"/>
              <a:t>students </a:t>
            </a:r>
            <a:r>
              <a:rPr lang="en-US" dirty="0" smtClean="0"/>
              <a:t>write explanatory </a:t>
            </a:r>
            <a:r>
              <a:rPr lang="en-US" dirty="0" smtClean="0"/>
              <a:t/>
            </a:r>
            <a:br>
              <a:rPr lang="en-US" dirty="0" smtClean="0"/>
            </a:br>
            <a:r>
              <a:rPr lang="en-US" dirty="0" smtClean="0"/>
              <a:t>text </a:t>
            </a:r>
            <a:r>
              <a:rPr lang="en-US" dirty="0" smtClean="0"/>
              <a:t>and intersperse it with </a:t>
            </a:r>
            <a:r>
              <a:rPr lang="en-US" dirty="0" smtClean="0"/>
              <a:t/>
            </a:r>
            <a:br>
              <a:rPr lang="en-US" dirty="0" smtClean="0"/>
            </a:br>
            <a:r>
              <a:rPr lang="en-US" dirty="0" smtClean="0"/>
              <a:t>raw </a:t>
            </a:r>
            <a:r>
              <a:rPr lang="en-US" dirty="0" smtClean="0"/>
              <a:t>code and the charts and </a:t>
            </a:r>
            <a:r>
              <a:rPr lang="en-US" dirty="0" smtClean="0"/>
              <a:t>figures... </a:t>
            </a:r>
            <a:br>
              <a:rPr lang="en-US" dirty="0" smtClean="0"/>
            </a:br>
            <a:r>
              <a:rPr lang="en-US" dirty="0" smtClean="0"/>
              <a:t>Sitting </a:t>
            </a:r>
            <a:r>
              <a:rPr lang="en-US" dirty="0" smtClean="0"/>
              <a:t>in the </a:t>
            </a:r>
            <a:r>
              <a:rPr lang="en-US" dirty="0" smtClean="0"/>
              <a:t>airplane…</a:t>
            </a:r>
            <a:r>
              <a:rPr lang="en-US" dirty="0" smtClean="0"/>
              <a:t/>
            </a:r>
            <a:br>
              <a:rPr lang="en-US" dirty="0" smtClean="0"/>
            </a:br>
            <a:r>
              <a:rPr lang="en-US" dirty="0" smtClean="0"/>
              <a:t>Brown </a:t>
            </a:r>
            <a:r>
              <a:rPr lang="en-US" dirty="0" smtClean="0"/>
              <a:t>can interact with </a:t>
            </a:r>
            <a:r>
              <a:rPr lang="en-US" dirty="0" smtClean="0"/>
              <a:t/>
            </a:r>
            <a:br>
              <a:rPr lang="en-US" dirty="0" smtClean="0"/>
            </a:br>
            <a:r>
              <a:rPr lang="en-US" dirty="0" smtClean="0"/>
              <a:t>the </a:t>
            </a:r>
            <a:r>
              <a:rPr lang="en-US" dirty="0" smtClean="0"/>
              <a:t>work.</a:t>
            </a:r>
            <a:r>
              <a:rPr lang="en-US" i="1" dirty="0" smtClean="0"/>
              <a:t>.” </a:t>
            </a:r>
          </a:p>
          <a:p>
            <a:endParaRPr lang="en-US" dirty="0"/>
          </a:p>
        </p:txBody>
      </p:sp>
      <p:sp>
        <p:nvSpPr>
          <p:cNvPr id="2" name="Slide Number Placeholder 1"/>
          <p:cNvSpPr>
            <a:spLocks noGrp="1"/>
          </p:cNvSpPr>
          <p:nvPr>
            <p:ph type="sldNum" sz="quarter" idx="12"/>
          </p:nvPr>
        </p:nvSpPr>
        <p:spPr/>
        <p:txBody>
          <a:bodyPr/>
          <a:lstStyle/>
          <a:p>
            <a:fld id="{502F9EC0-0988-493C-AEF4-49410E39D9F3}" type="slidenum">
              <a:rPr lang="en-US" smtClean="0"/>
              <a:pPr/>
              <a:t>4</a:t>
            </a:fld>
            <a:endParaRPr lang="en-US"/>
          </a:p>
        </p:txBody>
      </p:sp>
      <p:sp>
        <p:nvSpPr>
          <p:cNvPr id="3" name="Title 2"/>
          <p:cNvSpPr>
            <a:spLocks noGrp="1"/>
          </p:cNvSpPr>
          <p:nvPr>
            <p:ph type="title"/>
          </p:nvPr>
        </p:nvSpPr>
        <p:spPr/>
        <p:txBody>
          <a:bodyPr/>
          <a:lstStyle/>
          <a:p>
            <a:r>
              <a:rPr lang="en-US" dirty="0" smtClean="0"/>
              <a:t>Motivation</a:t>
            </a:r>
            <a:endParaRPr lang="en-US" dirty="0"/>
          </a:p>
        </p:txBody>
      </p:sp>
      <p:pic>
        <p:nvPicPr>
          <p:cNvPr id="7" name="Picture 6" descr="515151a-1.png"/>
          <p:cNvPicPr>
            <a:picLocks noChangeAspect="1"/>
          </p:cNvPicPr>
          <p:nvPr/>
        </p:nvPicPr>
        <p:blipFill>
          <a:blip r:embed="rId2"/>
          <a:stretch>
            <a:fillRect/>
          </a:stretch>
        </p:blipFill>
        <p:spPr>
          <a:xfrm>
            <a:off x="5699932" y="1905000"/>
            <a:ext cx="3444068" cy="4572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Started with the SDSS </a:t>
            </a:r>
            <a:r>
              <a:rPr lang="en-US" sz="2800" dirty="0" smtClean="0"/>
              <a:t>SkyServer (2001)</a:t>
            </a:r>
            <a:endParaRPr lang="en-US" sz="2800" dirty="0" smtClean="0"/>
          </a:p>
          <a:p>
            <a:r>
              <a:rPr lang="en-US" sz="2800" u="sng" dirty="0" smtClean="0"/>
              <a:t>Goal</a:t>
            </a:r>
            <a:r>
              <a:rPr lang="en-US" sz="2800" dirty="0" smtClean="0"/>
              <a:t>: </a:t>
            </a:r>
            <a:r>
              <a:rPr lang="en-US" sz="2800" b="1" dirty="0" smtClean="0"/>
              <a:t>instant access </a:t>
            </a:r>
            <a:r>
              <a:rPr lang="en-US" sz="2800" dirty="0" smtClean="0"/>
              <a:t>to rich content</a:t>
            </a:r>
          </a:p>
          <a:p>
            <a:r>
              <a:rPr lang="en-US" sz="2800" u="sng" dirty="0" smtClean="0"/>
              <a:t>Idea</a:t>
            </a:r>
            <a:r>
              <a:rPr lang="en-US" sz="2800" dirty="0" smtClean="0"/>
              <a:t>: </a:t>
            </a:r>
            <a:r>
              <a:rPr lang="en-US" sz="2800" b="1" dirty="0" smtClean="0"/>
              <a:t>bring the analysis to the data</a:t>
            </a:r>
          </a:p>
          <a:p>
            <a:r>
              <a:rPr lang="en-US" sz="2800" dirty="0" smtClean="0"/>
              <a:t>Interactive access at the core</a:t>
            </a:r>
          </a:p>
          <a:p>
            <a:r>
              <a:rPr lang="en-US" sz="2800" dirty="0" smtClean="0"/>
              <a:t>Much of the scientific process is about data</a:t>
            </a:r>
          </a:p>
          <a:p>
            <a:pPr lvl="1"/>
            <a:r>
              <a:rPr lang="en-US" sz="2400" dirty="0" smtClean="0"/>
              <a:t>Data collection, data cleaning, data archiving, data organization, data publishing, mirroring, data distribution, data analytics, data </a:t>
            </a:r>
            <a:r>
              <a:rPr lang="en-US" sz="2400" dirty="0" err="1" smtClean="0"/>
              <a:t>curation</a:t>
            </a:r>
            <a:r>
              <a:rPr lang="en-US" sz="2400" dirty="0" smtClean="0"/>
              <a:t>…</a:t>
            </a:r>
          </a:p>
          <a:p>
            <a:r>
              <a:rPr lang="en-US" sz="2800" dirty="0" smtClean="0"/>
              <a:t>2012: NSF DIBBS to extend/reengineer </a:t>
            </a:r>
            <a:r>
              <a:rPr lang="en-US" sz="2800" dirty="0" smtClean="0"/>
              <a:t>SkyServer</a:t>
            </a:r>
            <a:endParaRPr lang="en-US" sz="2800" dirty="0" smtClean="0"/>
          </a:p>
        </p:txBody>
      </p:sp>
      <p:sp>
        <p:nvSpPr>
          <p:cNvPr id="3" name="Slide Number Placeholder 2"/>
          <p:cNvSpPr>
            <a:spLocks noGrp="1"/>
          </p:cNvSpPr>
          <p:nvPr>
            <p:ph type="sldNum" sz="quarter" idx="12"/>
          </p:nvPr>
        </p:nvSpPr>
        <p:spPr/>
        <p:txBody>
          <a:bodyPr/>
          <a:lstStyle/>
          <a:p>
            <a:fld id="{22773035-41A2-444D-BBD2-AFF09D9D00F0}" type="slidenum">
              <a:rPr lang="en-US" smtClean="0"/>
              <a:pPr/>
              <a:t>5</a:t>
            </a:fld>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pPr>
              <a:spcBef>
                <a:spcPts val="2400"/>
              </a:spcBef>
            </a:pPr>
            <a:r>
              <a:rPr lang="en-US" dirty="0" smtClean="0"/>
              <a:t>Interactive </a:t>
            </a:r>
            <a:r>
              <a:rPr lang="en-US" dirty="0" err="1" smtClean="0"/>
              <a:t>Jupyter</a:t>
            </a:r>
            <a:r>
              <a:rPr lang="en-US" dirty="0" smtClean="0"/>
              <a:t> notebooks hosted inside Docker containers.</a:t>
            </a:r>
          </a:p>
          <a:p>
            <a:pPr>
              <a:spcBef>
                <a:spcPts val="2400"/>
              </a:spcBef>
            </a:pPr>
            <a:r>
              <a:rPr lang="en-US" dirty="0" smtClean="0"/>
              <a:t>Pre-configured images to create new containers from (R, Python, MATLAB, …). </a:t>
            </a:r>
          </a:p>
          <a:p>
            <a:pPr>
              <a:spcBef>
                <a:spcPts val="2400"/>
              </a:spcBef>
            </a:pPr>
            <a:r>
              <a:rPr lang="en-US" dirty="0" smtClean="0"/>
              <a:t>High-bandwidth, low-latency access to other </a:t>
            </a:r>
            <a:r>
              <a:rPr lang="en-US" dirty="0" err="1" smtClean="0"/>
              <a:t>SciServer</a:t>
            </a:r>
            <a:r>
              <a:rPr lang="en-US" dirty="0" smtClean="0"/>
              <a:t> services and data sources through the notebooks. </a:t>
            </a:r>
          </a:p>
          <a:p>
            <a:pPr>
              <a:spcBef>
                <a:spcPts val="2400"/>
              </a:spcBef>
            </a:pPr>
            <a:r>
              <a:rPr lang="en-US" dirty="0" smtClean="0"/>
              <a:t>Users manage their own containers.</a:t>
            </a:r>
          </a:p>
          <a:p>
            <a:endParaRPr lang="en-US" dirty="0" smtClean="0"/>
          </a:p>
        </p:txBody>
      </p:sp>
      <p:sp>
        <p:nvSpPr>
          <p:cNvPr id="2" name="Slide Number Placeholder 1"/>
          <p:cNvSpPr>
            <a:spLocks noGrp="1"/>
          </p:cNvSpPr>
          <p:nvPr>
            <p:ph type="sldNum" sz="quarter" idx="12"/>
          </p:nvPr>
        </p:nvSpPr>
        <p:spPr/>
        <p:txBody>
          <a:bodyPr/>
          <a:lstStyle/>
          <a:p>
            <a:fld id="{502F9EC0-0988-493C-AEF4-49410E39D9F3}" type="slidenum">
              <a:rPr lang="en-US" smtClean="0"/>
              <a:pPr/>
              <a:t>6</a:t>
            </a:fld>
            <a:endParaRPr lang="en-US"/>
          </a:p>
        </p:txBody>
      </p:sp>
      <p:sp>
        <p:nvSpPr>
          <p:cNvPr id="3" name="Title 2"/>
          <p:cNvSpPr>
            <a:spLocks noGrp="1"/>
          </p:cNvSpPr>
          <p:nvPr>
            <p:ph type="title"/>
          </p:nvPr>
        </p:nvSpPr>
        <p:spPr>
          <a:xfrm>
            <a:off x="457200" y="838200"/>
            <a:ext cx="8229600" cy="990600"/>
          </a:xfrm>
        </p:spPr>
        <p:txBody>
          <a:bodyPr/>
          <a:lstStyle/>
          <a:p>
            <a:pPr algn="ctr"/>
            <a:r>
              <a:rPr lang="en-US" dirty="0" smtClean="0"/>
              <a:t>What is </a:t>
            </a:r>
            <a:r>
              <a:rPr lang="en-US" dirty="0" err="1" smtClean="0"/>
              <a:t>SciServer</a:t>
            </a:r>
            <a:r>
              <a:rPr lang="en-US" dirty="0" smtClean="0"/>
              <a:t> Compute?</a:t>
            </a:r>
            <a:endParaRPr lang="en-US" dirty="0"/>
          </a:p>
        </p:txBody>
      </p:sp>
    </p:spTree>
    <p:extLst>
      <p:ext uri="{BB962C8B-B14F-4D97-AF65-F5344CB8AC3E}">
        <p14:creationId xmlns:p14="http://schemas.microsoft.com/office/powerpoint/2010/main" xmlns="" val="93306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876800"/>
          </a:xfrm>
        </p:spPr>
        <p:txBody>
          <a:bodyPr>
            <a:normAutofit lnSpcReduction="10000"/>
          </a:bodyPr>
          <a:lstStyle/>
          <a:p>
            <a:r>
              <a:rPr lang="en-US" dirty="0" smtClean="0"/>
              <a:t>HPC is an instrument in its own right</a:t>
            </a:r>
          </a:p>
          <a:p>
            <a:pPr lvl="1"/>
            <a:r>
              <a:rPr lang="en-US" dirty="0" smtClean="0"/>
              <a:t>Largest simulations approach/exceed </a:t>
            </a:r>
            <a:r>
              <a:rPr lang="en-US" dirty="0" err="1" smtClean="0"/>
              <a:t>petabytes</a:t>
            </a:r>
            <a:endParaRPr lang="en-US" dirty="0" smtClean="0"/>
          </a:p>
          <a:p>
            <a:r>
              <a:rPr lang="en-US" dirty="0" smtClean="0"/>
              <a:t>Need public access to the best and latest</a:t>
            </a:r>
          </a:p>
          <a:p>
            <a:r>
              <a:rPr lang="en-US" dirty="0" smtClean="0"/>
              <a:t>Also need ensembles of simulations for UQ</a:t>
            </a:r>
          </a:p>
          <a:p>
            <a:r>
              <a:rPr lang="en-US" dirty="0" smtClean="0"/>
              <a:t>Creates new challenges</a:t>
            </a:r>
          </a:p>
          <a:p>
            <a:pPr lvl="1"/>
            <a:r>
              <a:rPr lang="en-US" dirty="0" smtClean="0"/>
              <a:t>How to access the data?</a:t>
            </a:r>
          </a:p>
          <a:p>
            <a:pPr lvl="1"/>
            <a:r>
              <a:rPr lang="en-US" dirty="0" smtClean="0"/>
              <a:t>What is the data lifecycle?</a:t>
            </a:r>
          </a:p>
          <a:p>
            <a:pPr lvl="1"/>
            <a:r>
              <a:rPr lang="en-US" dirty="0" smtClean="0"/>
              <a:t>What are the analysis patterns?</a:t>
            </a:r>
          </a:p>
          <a:p>
            <a:pPr lvl="1"/>
            <a:r>
              <a:rPr lang="en-US" dirty="0" smtClean="0"/>
              <a:t>What architectures can support these?</a:t>
            </a:r>
          </a:p>
          <a:p>
            <a:r>
              <a:rPr lang="en-US" dirty="0" smtClean="0"/>
              <a:t>On </a:t>
            </a:r>
            <a:r>
              <a:rPr lang="en-US" dirty="0" err="1" smtClean="0"/>
              <a:t>Exascale</a:t>
            </a:r>
            <a:r>
              <a:rPr lang="en-US" dirty="0" smtClean="0"/>
              <a:t> everything is a Big Data problem</a:t>
            </a:r>
          </a:p>
          <a:p>
            <a:pPr lvl="1"/>
            <a:endParaRPr lang="en-US" dirty="0" smtClean="0"/>
          </a:p>
          <a:p>
            <a:pPr lvl="1">
              <a:buNone/>
            </a:pPr>
            <a:endParaRPr lang="en-US" dirty="0" smtClean="0"/>
          </a:p>
          <a:p>
            <a:endParaRPr lang="en-US" dirty="0"/>
          </a:p>
        </p:txBody>
      </p:sp>
      <p:sp>
        <p:nvSpPr>
          <p:cNvPr id="3" name="Slide Number Placeholder 2"/>
          <p:cNvSpPr>
            <a:spLocks noGrp="1"/>
          </p:cNvSpPr>
          <p:nvPr>
            <p:ph type="sldNum" sz="quarter" idx="12"/>
          </p:nvPr>
        </p:nvSpPr>
        <p:spPr/>
        <p:txBody>
          <a:bodyPr/>
          <a:lstStyle/>
          <a:p>
            <a:fld id="{22773035-41A2-444D-BBD2-AFF09D9D00F0}" type="slidenum">
              <a:rPr lang="en-US" smtClean="0"/>
              <a:pPr/>
              <a:t>7</a:t>
            </a:fld>
            <a:endParaRPr lang="en-US" dirty="0"/>
          </a:p>
        </p:txBody>
      </p:sp>
      <p:sp>
        <p:nvSpPr>
          <p:cNvPr id="4" name="Title 3"/>
          <p:cNvSpPr>
            <a:spLocks noGrp="1"/>
          </p:cNvSpPr>
          <p:nvPr>
            <p:ph type="title"/>
          </p:nvPr>
        </p:nvSpPr>
        <p:spPr/>
        <p:txBody>
          <a:bodyPr/>
          <a:lstStyle/>
          <a:p>
            <a:r>
              <a:rPr lang="en-US" dirty="0" smtClean="0"/>
              <a:t>Data in HPC Simulations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z="1600" smtClean="0">
                <a:latin typeface="+mj-lt"/>
              </a:rPr>
              <a:pPr/>
              <a:t>8</a:t>
            </a:fld>
            <a:endParaRPr lang="en-US" sz="1600" dirty="0">
              <a:latin typeface="+mj-lt"/>
            </a:endParaRPr>
          </a:p>
        </p:txBody>
      </p:sp>
      <p:sp>
        <p:nvSpPr>
          <p:cNvPr id="7" name="Title 6"/>
          <p:cNvSpPr>
            <a:spLocks noGrp="1"/>
          </p:cNvSpPr>
          <p:nvPr>
            <p:ph type="title"/>
          </p:nvPr>
        </p:nvSpPr>
        <p:spPr/>
        <p:txBody>
          <a:bodyPr/>
          <a:lstStyle/>
          <a:p>
            <a:pPr algn="ctr"/>
            <a:r>
              <a:rPr lang="en-US" dirty="0" smtClean="0"/>
              <a:t>What are Docker Containers?</a:t>
            </a:r>
            <a:endParaRPr lang="en-US" dirty="0"/>
          </a:p>
        </p:txBody>
      </p:sp>
      <p:pic>
        <p:nvPicPr>
          <p:cNvPr id="6" name="Picture 5"/>
          <p:cNvPicPr>
            <a:picLocks noChangeAspect="1"/>
          </p:cNvPicPr>
          <p:nvPr/>
        </p:nvPicPr>
        <p:blipFill>
          <a:blip r:embed="rId2"/>
          <a:stretch>
            <a:fillRect/>
          </a:stretch>
        </p:blipFill>
        <p:spPr>
          <a:xfrm>
            <a:off x="165641" y="2171700"/>
            <a:ext cx="8812717" cy="3924300"/>
          </a:xfrm>
          <a:prstGeom prst="rect">
            <a:avLst/>
          </a:prstGeom>
        </p:spPr>
      </p:pic>
    </p:spTree>
    <p:extLst>
      <p:ext uri="{BB962C8B-B14F-4D97-AF65-F5344CB8AC3E}">
        <p14:creationId xmlns:p14="http://schemas.microsoft.com/office/powerpoint/2010/main" xmlns="" val="2278552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http</a:t>
            </a:r>
            <a:r>
              <a:rPr lang="en-US" dirty="0"/>
              <a:t>://turbulence.pha.jhu.edu/</a:t>
            </a:r>
          </a:p>
        </p:txBody>
      </p:sp>
      <p:sp>
        <p:nvSpPr>
          <p:cNvPr id="3" name="Slide Number Placeholder 2"/>
          <p:cNvSpPr>
            <a:spLocks noGrp="1"/>
          </p:cNvSpPr>
          <p:nvPr>
            <p:ph type="sldNum" sz="quarter" idx="12"/>
          </p:nvPr>
        </p:nvSpPr>
        <p:spPr/>
        <p:txBody>
          <a:bodyPr/>
          <a:lstStyle/>
          <a:p>
            <a:fld id="{22773035-41A2-444D-BBD2-AFF09D9D00F0}" type="slidenum">
              <a:rPr lang="en-US" smtClean="0"/>
              <a:pPr/>
              <a:t>9</a:t>
            </a:fld>
            <a:endParaRPr lang="en-US" dirty="0"/>
          </a:p>
        </p:txBody>
      </p:sp>
      <p:sp>
        <p:nvSpPr>
          <p:cNvPr id="4" name="Title 3"/>
          <p:cNvSpPr>
            <a:spLocks noGrp="1"/>
          </p:cNvSpPr>
          <p:nvPr>
            <p:ph type="title"/>
          </p:nvPr>
        </p:nvSpPr>
        <p:spPr/>
        <p:txBody>
          <a:bodyPr/>
          <a:lstStyle/>
          <a:p>
            <a:r>
              <a:rPr lang="en-US" dirty="0"/>
              <a:t>Turbulence </a:t>
            </a:r>
            <a:r>
              <a:rPr lang="en-US" dirty="0" smtClean="0"/>
              <a:t>databases </a:t>
            </a:r>
            <a:r>
              <a:rPr lang="en-US" dirty="0"/>
              <a:t>(JHUTB)</a:t>
            </a:r>
          </a:p>
        </p:txBody>
      </p:sp>
      <p:pic>
        <p:nvPicPr>
          <p:cNvPr id="1026" name="Picture 2" descr="http://turbulence.pha.jhu.edu/images/isotropic.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62234" y="2209800"/>
            <a:ext cx="2443666" cy="4205288"/>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turbulence.pha.jhu.edu/images/fig4-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3158049"/>
            <a:ext cx="2489200" cy="3101861"/>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turbulence.pha.jhu.edu/images/mhd.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88733" y="3247172"/>
            <a:ext cx="2966534" cy="32818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08233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10584</TotalTime>
  <Words>817</Words>
  <Application>Microsoft Office PowerPoint</Application>
  <PresentationFormat>On-screen Show (4:3)</PresentationFormat>
  <Paragraphs>182</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Concourse</vt:lpstr>
      <vt:lpstr>A collaborative environment for  large-scale data-driven science</vt:lpstr>
      <vt:lpstr>Inspired by…</vt:lpstr>
      <vt:lpstr>Motivation</vt:lpstr>
      <vt:lpstr>Motivation</vt:lpstr>
      <vt:lpstr>History</vt:lpstr>
      <vt:lpstr>What is SciServer Compute?</vt:lpstr>
      <vt:lpstr>Data in HPC Simulations</vt:lpstr>
      <vt:lpstr>What are Docker Containers?</vt:lpstr>
      <vt:lpstr>Turbulence databases (JHUTB)</vt:lpstr>
      <vt:lpstr>Cosmological Simulations</vt:lpstr>
      <vt:lpstr>Oceanography</vt:lpstr>
      <vt:lpstr>Genomics</vt:lpstr>
      <vt:lpstr>Slide 13</vt:lpstr>
      <vt:lpstr>Materials Science</vt:lpstr>
      <vt:lpstr>Open Numerical Laboratories</vt:lpstr>
      <vt:lpstr>Architectural Challenges</vt:lpstr>
      <vt:lpstr>SciServer Project Objectives</vt:lpstr>
      <vt:lpstr>SciServer Project Components</vt:lpstr>
      <vt:lpstr>SciServer Project Timeline</vt:lpstr>
      <vt:lpstr>SciServer Project Current Plans</vt:lpstr>
      <vt:lpstr>Work in Progress</vt:lpstr>
      <vt:lpstr>Data Storage Configuration</vt:lpstr>
      <vt:lpstr>Questions?</vt:lpstr>
      <vt:lpstr>Login Portal</vt:lpstr>
      <vt:lpstr>SkyServer</vt:lpstr>
      <vt:lpstr>CasJobs: Query</vt:lpstr>
      <vt:lpstr>CasJobs: MyDB</vt:lpstr>
      <vt:lpstr>SciDrive</vt:lpstr>
    </vt:vector>
  </TitlesOfParts>
  <Company>Fermilab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Sparks</dc:creator>
  <cp:lastModifiedBy>SDSS</cp:lastModifiedBy>
  <cp:revision>618</cp:revision>
  <cp:lastPrinted>2016-04-27T00:07:36Z</cp:lastPrinted>
  <dcterms:created xsi:type="dcterms:W3CDTF">2015-04-08T19:41:09Z</dcterms:created>
  <dcterms:modified xsi:type="dcterms:W3CDTF">2016-05-11T21:18:22Z</dcterms:modified>
</cp:coreProperties>
</file>